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2"/>
    </p:embeddedFont>
    <p:embeddedFont>
      <p:font typeface="Calibri" panose="020F0502020204030204" pitchFamily="34" charset="0"/>
      <p:regular r:id="rId23"/>
      <p:bold r:id="rId24"/>
      <p:italic r:id="rId25"/>
      <p:boldItalic r:id="rId26"/>
    </p:embeddedFont>
    <p:embeddedFont>
      <p:font typeface="Kollektif" panose="020B0604020202020204" charset="0"/>
      <p:regular r:id="rId27"/>
    </p:embeddedFont>
    <p:embeddedFont>
      <p:font typeface="Kollektif Bold" panose="020B0604020202020204" charset="0"/>
      <p:regular r:id="rId28"/>
    </p:embeddedFont>
    <p:embeddedFont>
      <p:font typeface="Nunito" pitchFamily="2" charset="0"/>
      <p:regular r:id="rId29"/>
      <p:bold r:id="rId30"/>
      <p:italic r:id="rId31"/>
      <p:boldItalic r:id="rId32"/>
    </p:embeddedFont>
    <p:embeddedFont>
      <p:font typeface="Nunito Bold" charset="0"/>
      <p:regular r:id="rId33"/>
    </p:embeddedFont>
    <p:embeddedFont>
      <p:font typeface="Open Sans" panose="020B0606030504020204" pitchFamily="34" charset="0"/>
      <p:regular r:id="rId34"/>
      <p:bold r:id="rId35"/>
      <p:italic r:id="rId36"/>
      <p:boldItalic r:id="rId37"/>
    </p:embeddedFont>
    <p:embeddedFont>
      <p:font typeface="Open Sans Light" panose="020B030603050402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4" d="100"/>
          <a:sy n="74" d="100"/>
        </p:scale>
        <p:origin x="4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204608">
            <a:off x="158338" y="3823852"/>
            <a:ext cx="6281214" cy="6029965"/>
          </a:xfrm>
          <a:prstGeom prst="rect">
            <a:avLst/>
          </a:prstGeom>
        </p:spPr>
      </p:pic>
      <p:pic>
        <p:nvPicPr>
          <p:cNvPr id="3" name="Picture 3"/>
          <p:cNvPicPr>
            <a:picLocks noChangeAspect="1"/>
          </p:cNvPicPr>
          <p:nvPr/>
        </p:nvPicPr>
        <p:blipFill>
          <a:blip r:embed="rId2"/>
          <a:srcRect/>
          <a:stretch>
            <a:fillRect/>
          </a:stretch>
        </p:blipFill>
        <p:spPr>
          <a:xfrm rot="10586968">
            <a:off x="10696332" y="337741"/>
            <a:ext cx="7437358" cy="7139863"/>
          </a:xfrm>
          <a:prstGeom prst="rect">
            <a:avLst/>
          </a:prstGeom>
        </p:spPr>
      </p:pic>
      <p:pic>
        <p:nvPicPr>
          <p:cNvPr id="4" name="Picture 4"/>
          <p:cNvPicPr>
            <a:picLocks noChangeAspect="1"/>
          </p:cNvPicPr>
          <p:nvPr/>
        </p:nvPicPr>
        <p:blipFill>
          <a:blip r:embed="rId3"/>
          <a:srcRect/>
          <a:stretch>
            <a:fillRect/>
          </a:stretch>
        </p:blipFill>
        <p:spPr>
          <a:xfrm>
            <a:off x="12823453" y="1879607"/>
            <a:ext cx="4854480" cy="3508765"/>
          </a:xfrm>
          <a:prstGeom prst="rect">
            <a:avLst/>
          </a:prstGeom>
        </p:spPr>
      </p:pic>
      <p:grpSp>
        <p:nvGrpSpPr>
          <p:cNvPr id="5" name="Group 5"/>
          <p:cNvGrpSpPr/>
          <p:nvPr/>
        </p:nvGrpSpPr>
        <p:grpSpPr>
          <a:xfrm>
            <a:off x="1028700" y="1505359"/>
            <a:ext cx="11794753" cy="4257260"/>
            <a:chOff x="0" y="0"/>
            <a:chExt cx="15726338" cy="5676347"/>
          </a:xfrm>
        </p:grpSpPr>
        <p:sp>
          <p:nvSpPr>
            <p:cNvPr id="6" name="TextBox 6"/>
            <p:cNvSpPr txBox="1"/>
            <p:nvPr/>
          </p:nvSpPr>
          <p:spPr>
            <a:xfrm>
              <a:off x="0" y="-9525"/>
              <a:ext cx="15726338" cy="4578019"/>
            </a:xfrm>
            <a:prstGeom prst="rect">
              <a:avLst/>
            </a:prstGeom>
          </p:spPr>
          <p:txBody>
            <a:bodyPr lIns="0" tIns="0" rIns="0" bIns="0" rtlCol="0" anchor="t">
              <a:spAutoFit/>
            </a:bodyPr>
            <a:lstStyle/>
            <a:p>
              <a:pPr>
                <a:lnSpc>
                  <a:spcPts val="13489"/>
                </a:lnSpc>
              </a:pPr>
              <a:r>
                <a:rPr lang="en-US" sz="11241">
                  <a:solidFill>
                    <a:srgbClr val="000000"/>
                  </a:solidFill>
                  <a:latin typeface="Kollektif"/>
                </a:rPr>
                <a:t>UNDERSTAND &amp; DESCRIBE</a:t>
              </a:r>
            </a:p>
          </p:txBody>
        </p:sp>
        <p:sp>
          <p:nvSpPr>
            <p:cNvPr id="7" name="TextBox 7"/>
            <p:cNvSpPr txBox="1"/>
            <p:nvPr/>
          </p:nvSpPr>
          <p:spPr>
            <a:xfrm>
              <a:off x="0" y="5080503"/>
              <a:ext cx="14699055" cy="595844"/>
            </a:xfrm>
            <a:prstGeom prst="rect">
              <a:avLst/>
            </a:prstGeom>
          </p:spPr>
          <p:txBody>
            <a:bodyPr lIns="0" tIns="0" rIns="0" bIns="0" rtlCol="0" anchor="t">
              <a:spAutoFit/>
            </a:bodyPr>
            <a:lstStyle/>
            <a:p>
              <a:pPr>
                <a:lnSpc>
                  <a:spcPts val="3777"/>
                </a:lnSpc>
              </a:pPr>
              <a:r>
                <a:rPr lang="en-US" sz="2697">
                  <a:solidFill>
                    <a:srgbClr val="000000"/>
                  </a:solidFill>
                  <a:latin typeface="Nunito"/>
                </a:rPr>
                <a:t>A DEEP LEARNING APPROACH TO IMAGE CAPTIONING IN TELUGU</a:t>
              </a:r>
            </a:p>
          </p:txBody>
        </p:sp>
      </p:grpSp>
      <p:grpSp>
        <p:nvGrpSpPr>
          <p:cNvPr id="8" name="Group 8"/>
          <p:cNvGrpSpPr/>
          <p:nvPr/>
        </p:nvGrpSpPr>
        <p:grpSpPr>
          <a:xfrm>
            <a:off x="1028700" y="8343900"/>
            <a:ext cx="5897377" cy="914400"/>
            <a:chOff x="0" y="0"/>
            <a:chExt cx="7863169" cy="1219200"/>
          </a:xfrm>
        </p:grpSpPr>
        <p:sp>
          <p:nvSpPr>
            <p:cNvPr id="9" name="TextBox 9"/>
            <p:cNvSpPr txBox="1"/>
            <p:nvPr/>
          </p:nvSpPr>
          <p:spPr>
            <a:xfrm>
              <a:off x="0" y="628438"/>
              <a:ext cx="7863169" cy="590762"/>
            </a:xfrm>
            <a:prstGeom prst="rect">
              <a:avLst/>
            </a:prstGeom>
          </p:spPr>
          <p:txBody>
            <a:bodyPr lIns="0" tIns="0" rIns="0" bIns="0" rtlCol="0" anchor="t">
              <a:spAutoFit/>
            </a:bodyPr>
            <a:lstStyle/>
            <a:p>
              <a:pPr>
                <a:lnSpc>
                  <a:spcPts val="3639"/>
                </a:lnSpc>
              </a:pPr>
              <a:r>
                <a:rPr lang="en-US" sz="2799">
                  <a:solidFill>
                    <a:srgbClr val="000000"/>
                  </a:solidFill>
                  <a:latin typeface="Nunito"/>
                </a:rPr>
                <a:t>STUDENT ID: PN990558</a:t>
              </a:r>
            </a:p>
          </p:txBody>
        </p:sp>
        <p:sp>
          <p:nvSpPr>
            <p:cNvPr id="10" name="TextBox 10"/>
            <p:cNvSpPr txBox="1"/>
            <p:nvPr/>
          </p:nvSpPr>
          <p:spPr>
            <a:xfrm>
              <a:off x="0" y="-28575"/>
              <a:ext cx="7863169" cy="590762"/>
            </a:xfrm>
            <a:prstGeom prst="rect">
              <a:avLst/>
            </a:prstGeom>
          </p:spPr>
          <p:txBody>
            <a:bodyPr lIns="0" tIns="0" rIns="0" bIns="0" rtlCol="0" anchor="t">
              <a:spAutoFit/>
            </a:bodyPr>
            <a:lstStyle/>
            <a:p>
              <a:pPr>
                <a:lnSpc>
                  <a:spcPts val="3639"/>
                </a:lnSpc>
              </a:pPr>
              <a:r>
                <a:rPr lang="en-US" sz="2799">
                  <a:solidFill>
                    <a:srgbClr val="000000"/>
                  </a:solidFill>
                  <a:latin typeface="Nunito Bold"/>
                </a:rPr>
                <a:t>LEELA GUNA KRISHNA KOMPALLI</a:t>
              </a:r>
            </a:p>
          </p:txBody>
        </p:sp>
      </p:grpSp>
      <p:sp>
        <p:nvSpPr>
          <p:cNvPr id="11" name="TextBox 11"/>
          <p:cNvSpPr txBox="1"/>
          <p:nvPr/>
        </p:nvSpPr>
        <p:spPr>
          <a:xfrm>
            <a:off x="1028700" y="9310966"/>
            <a:ext cx="6219828" cy="450215"/>
          </a:xfrm>
          <a:prstGeom prst="rect">
            <a:avLst/>
          </a:prstGeom>
        </p:spPr>
        <p:txBody>
          <a:bodyPr lIns="0" tIns="0" rIns="0" bIns="0" rtlCol="0" anchor="t">
            <a:spAutoFit/>
          </a:bodyPr>
          <a:lstStyle/>
          <a:p>
            <a:pPr>
              <a:lnSpc>
                <a:spcPts val="3639"/>
              </a:lnSpc>
            </a:pPr>
            <a:r>
              <a:rPr lang="en-US" sz="2799">
                <a:solidFill>
                  <a:srgbClr val="000000"/>
                </a:solidFill>
                <a:latin typeface="Nunito"/>
              </a:rPr>
              <a:t>JUNE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grpSp>
        <p:nvGrpSpPr>
          <p:cNvPr id="2" name="Group 2"/>
          <p:cNvGrpSpPr/>
          <p:nvPr/>
        </p:nvGrpSpPr>
        <p:grpSpPr>
          <a:xfrm>
            <a:off x="12012930" y="2598254"/>
            <a:ext cx="5246370" cy="6660046"/>
            <a:chOff x="0" y="0"/>
            <a:chExt cx="812800" cy="1031815"/>
          </a:xfrm>
        </p:grpSpPr>
        <p:sp>
          <p:nvSpPr>
            <p:cNvPr id="3" name="Freeform 3"/>
            <p:cNvSpPr/>
            <p:nvPr/>
          </p:nvSpPr>
          <p:spPr>
            <a:xfrm>
              <a:off x="0" y="0"/>
              <a:ext cx="812800" cy="1031815"/>
            </a:xfrm>
            <a:custGeom>
              <a:avLst/>
              <a:gdLst/>
              <a:ahLst/>
              <a:cxnLst/>
              <a:rect l="l" t="t" r="r" b="b"/>
              <a:pathLst>
                <a:path w="812800" h="1031815">
                  <a:moveTo>
                    <a:pt x="0" y="0"/>
                  </a:moveTo>
                  <a:lnTo>
                    <a:pt x="812800" y="0"/>
                  </a:lnTo>
                  <a:lnTo>
                    <a:pt x="812800" y="1031815"/>
                  </a:lnTo>
                  <a:lnTo>
                    <a:pt x="0" y="1031815"/>
                  </a:lnTo>
                  <a:close/>
                </a:path>
              </a:pathLst>
            </a:custGeom>
            <a:solidFill>
              <a:srgbClr val="EDC2C2"/>
            </a:solidFill>
          </p:spPr>
        </p:sp>
        <p:sp>
          <p:nvSpPr>
            <p:cNvPr id="4" name="TextBox 4"/>
            <p:cNvSpPr txBox="1"/>
            <p:nvPr/>
          </p:nvSpPr>
          <p:spPr>
            <a:xfrm>
              <a:off x="0" y="-38100"/>
              <a:ext cx="812800" cy="850900"/>
            </a:xfrm>
            <a:prstGeom prst="rect">
              <a:avLst/>
            </a:prstGeom>
          </p:spPr>
          <p:txBody>
            <a:bodyPr lIns="254000" tIns="254000" rIns="254000" bIns="254000" rtlCol="0" anchor="ctr"/>
            <a:lstStyle/>
            <a:p>
              <a:pPr algn="ctr">
                <a:lnSpc>
                  <a:spcPts val="3360"/>
                </a:lnSpc>
              </a:pPr>
              <a:endParaRPr/>
            </a:p>
            <a:p>
              <a:pPr>
                <a:lnSpc>
                  <a:spcPts val="3360"/>
                </a:lnSpc>
              </a:pPr>
              <a:endParaRPr/>
            </a:p>
            <a:p>
              <a:pPr marL="518163" lvl="1" indent="-259082">
                <a:lnSpc>
                  <a:spcPts val="3360"/>
                </a:lnSpc>
                <a:buFont typeface="Arial"/>
                <a:buChar char="•"/>
              </a:pPr>
              <a:r>
                <a:rPr lang="en-US" sz="2400">
                  <a:solidFill>
                    <a:srgbClr val="000000"/>
                  </a:solidFill>
                  <a:latin typeface="Kollektif"/>
                </a:rPr>
                <a:t>The image column shows the label name of the image and the caption shows Telugu captions to the respective images.</a:t>
              </a:r>
            </a:p>
          </p:txBody>
        </p:sp>
      </p:grpSp>
      <p:pic>
        <p:nvPicPr>
          <p:cNvPr id="5" name="Picture 5"/>
          <p:cNvPicPr>
            <a:picLocks noChangeAspect="1"/>
          </p:cNvPicPr>
          <p:nvPr/>
        </p:nvPicPr>
        <p:blipFill>
          <a:blip r:embed="rId2"/>
          <a:srcRect/>
          <a:stretch>
            <a:fillRect/>
          </a:stretch>
        </p:blipFill>
        <p:spPr>
          <a:xfrm>
            <a:off x="1028700" y="3727134"/>
            <a:ext cx="10793987" cy="4906358"/>
          </a:xfrm>
          <a:prstGeom prst="rect">
            <a:avLst/>
          </a:prstGeom>
        </p:spPr>
      </p:pic>
      <p:sp>
        <p:nvSpPr>
          <p:cNvPr id="6" name="TextBox 6"/>
          <p:cNvSpPr txBox="1"/>
          <p:nvPr/>
        </p:nvSpPr>
        <p:spPr>
          <a:xfrm>
            <a:off x="1028700" y="1019175"/>
            <a:ext cx="9305777"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grpSp>
        <p:nvGrpSpPr>
          <p:cNvPr id="2" name="Group 2"/>
          <p:cNvGrpSpPr/>
          <p:nvPr/>
        </p:nvGrpSpPr>
        <p:grpSpPr>
          <a:xfrm>
            <a:off x="12012930" y="2598254"/>
            <a:ext cx="5246370" cy="6660046"/>
            <a:chOff x="0" y="0"/>
            <a:chExt cx="812800" cy="1031815"/>
          </a:xfrm>
        </p:grpSpPr>
        <p:sp>
          <p:nvSpPr>
            <p:cNvPr id="3" name="Freeform 3"/>
            <p:cNvSpPr/>
            <p:nvPr/>
          </p:nvSpPr>
          <p:spPr>
            <a:xfrm>
              <a:off x="0" y="0"/>
              <a:ext cx="812800" cy="1031815"/>
            </a:xfrm>
            <a:custGeom>
              <a:avLst/>
              <a:gdLst/>
              <a:ahLst/>
              <a:cxnLst/>
              <a:rect l="l" t="t" r="r" b="b"/>
              <a:pathLst>
                <a:path w="812800" h="1031815">
                  <a:moveTo>
                    <a:pt x="0" y="0"/>
                  </a:moveTo>
                  <a:lnTo>
                    <a:pt x="812800" y="0"/>
                  </a:lnTo>
                  <a:lnTo>
                    <a:pt x="812800" y="1031815"/>
                  </a:lnTo>
                  <a:lnTo>
                    <a:pt x="0" y="1031815"/>
                  </a:lnTo>
                  <a:close/>
                </a:path>
              </a:pathLst>
            </a:custGeom>
            <a:solidFill>
              <a:srgbClr val="EDC2C2"/>
            </a:solidFill>
          </p:spPr>
        </p:sp>
        <p:sp>
          <p:nvSpPr>
            <p:cNvPr id="4" name="TextBox 4"/>
            <p:cNvSpPr txBox="1"/>
            <p:nvPr/>
          </p:nvSpPr>
          <p:spPr>
            <a:xfrm>
              <a:off x="0" y="-38100"/>
              <a:ext cx="812800" cy="850900"/>
            </a:xfrm>
            <a:prstGeom prst="rect">
              <a:avLst/>
            </a:prstGeom>
          </p:spPr>
          <p:txBody>
            <a:bodyPr lIns="254000" tIns="254000" rIns="254000" bIns="254000" rtlCol="0" anchor="ctr"/>
            <a:lstStyle/>
            <a:p>
              <a:pPr algn="ctr">
                <a:lnSpc>
                  <a:spcPts val="3360"/>
                </a:lnSpc>
              </a:pPr>
              <a:endParaRPr/>
            </a:p>
            <a:p>
              <a:pPr>
                <a:lnSpc>
                  <a:spcPts val="3360"/>
                </a:lnSpc>
              </a:pPr>
              <a:endParaRPr/>
            </a:p>
            <a:p>
              <a:pPr marL="518163" lvl="1" indent="-259082">
                <a:lnSpc>
                  <a:spcPts val="3360"/>
                </a:lnSpc>
                <a:buFont typeface="Arial"/>
                <a:buChar char="•"/>
              </a:pPr>
              <a:r>
                <a:rPr lang="en-US" sz="2400">
                  <a:solidFill>
                    <a:srgbClr val="000000"/>
                  </a:solidFill>
                  <a:latin typeface="Kollektif"/>
                </a:rPr>
                <a:t>Block words are found using the stopwords class from NLTK and are removed.</a:t>
              </a:r>
            </a:p>
            <a:p>
              <a:pPr marL="518163" lvl="1" indent="-259082">
                <a:lnSpc>
                  <a:spcPts val="3360"/>
                </a:lnSpc>
                <a:buFont typeface="Arial"/>
                <a:buChar char="•"/>
              </a:pPr>
              <a:r>
                <a:rPr lang="en-US" sz="2400">
                  <a:solidFill>
                    <a:srgbClr val="000000"/>
                  </a:solidFill>
                  <a:latin typeface="Nunito"/>
                </a:rPr>
                <a:t>EDA has been implemented and the data is cleaned.</a:t>
              </a:r>
            </a:p>
          </p:txBody>
        </p:sp>
      </p:grpSp>
      <p:pic>
        <p:nvPicPr>
          <p:cNvPr id="5" name="Picture 5"/>
          <p:cNvPicPr>
            <a:picLocks noChangeAspect="1"/>
          </p:cNvPicPr>
          <p:nvPr/>
        </p:nvPicPr>
        <p:blipFill>
          <a:blip r:embed="rId2"/>
          <a:srcRect t="1212" b="1212"/>
          <a:stretch>
            <a:fillRect/>
          </a:stretch>
        </p:blipFill>
        <p:spPr>
          <a:xfrm>
            <a:off x="2091967" y="3235963"/>
            <a:ext cx="7579905" cy="2692314"/>
          </a:xfrm>
          <a:prstGeom prst="rect">
            <a:avLst/>
          </a:prstGeom>
        </p:spPr>
      </p:pic>
      <p:pic>
        <p:nvPicPr>
          <p:cNvPr id="6" name="Picture 6"/>
          <p:cNvPicPr>
            <a:picLocks noChangeAspect="1"/>
          </p:cNvPicPr>
          <p:nvPr/>
        </p:nvPicPr>
        <p:blipFill>
          <a:blip r:embed="rId3"/>
          <a:srcRect/>
          <a:stretch>
            <a:fillRect/>
          </a:stretch>
        </p:blipFill>
        <p:spPr>
          <a:xfrm>
            <a:off x="1948865" y="6721304"/>
            <a:ext cx="7723007" cy="3012254"/>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71872" y="5534519"/>
            <a:ext cx="1234478" cy="1910218"/>
          </a:xfrm>
          <a:prstGeom prst="rect">
            <a:avLst/>
          </a:prstGeom>
        </p:spPr>
      </p:pic>
      <p:sp>
        <p:nvSpPr>
          <p:cNvPr id="8" name="TextBox 8"/>
          <p:cNvSpPr txBox="1"/>
          <p:nvPr/>
        </p:nvSpPr>
        <p:spPr>
          <a:xfrm>
            <a:off x="1028700" y="1019175"/>
            <a:ext cx="10115787"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Data Preprocessing </a:t>
            </a:r>
          </a:p>
        </p:txBody>
      </p:sp>
      <p:sp>
        <p:nvSpPr>
          <p:cNvPr id="9" name="TextBox 9"/>
          <p:cNvSpPr txBox="1"/>
          <p:nvPr/>
        </p:nvSpPr>
        <p:spPr>
          <a:xfrm>
            <a:off x="1028700" y="2107081"/>
            <a:ext cx="9558470"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Block words removal &amp; EDA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grpSp>
        <p:nvGrpSpPr>
          <p:cNvPr id="2" name="Group 2"/>
          <p:cNvGrpSpPr/>
          <p:nvPr/>
        </p:nvGrpSpPr>
        <p:grpSpPr>
          <a:xfrm>
            <a:off x="12012930" y="2598254"/>
            <a:ext cx="5246370" cy="6660046"/>
            <a:chOff x="0" y="0"/>
            <a:chExt cx="812800" cy="1031815"/>
          </a:xfrm>
        </p:grpSpPr>
        <p:sp>
          <p:nvSpPr>
            <p:cNvPr id="3" name="Freeform 3"/>
            <p:cNvSpPr/>
            <p:nvPr/>
          </p:nvSpPr>
          <p:spPr>
            <a:xfrm>
              <a:off x="0" y="0"/>
              <a:ext cx="812800" cy="1031815"/>
            </a:xfrm>
            <a:custGeom>
              <a:avLst/>
              <a:gdLst/>
              <a:ahLst/>
              <a:cxnLst/>
              <a:rect l="l" t="t" r="r" b="b"/>
              <a:pathLst>
                <a:path w="812800" h="1031815">
                  <a:moveTo>
                    <a:pt x="0" y="0"/>
                  </a:moveTo>
                  <a:lnTo>
                    <a:pt x="812800" y="0"/>
                  </a:lnTo>
                  <a:lnTo>
                    <a:pt x="812800" y="1031815"/>
                  </a:lnTo>
                  <a:lnTo>
                    <a:pt x="0" y="1031815"/>
                  </a:lnTo>
                  <a:close/>
                </a:path>
              </a:pathLst>
            </a:custGeom>
            <a:solidFill>
              <a:srgbClr val="EDC2C2"/>
            </a:solidFill>
          </p:spPr>
        </p:sp>
        <p:sp>
          <p:nvSpPr>
            <p:cNvPr id="4" name="TextBox 4"/>
            <p:cNvSpPr txBox="1"/>
            <p:nvPr/>
          </p:nvSpPr>
          <p:spPr>
            <a:xfrm>
              <a:off x="0" y="-38100"/>
              <a:ext cx="812800" cy="850900"/>
            </a:xfrm>
            <a:prstGeom prst="rect">
              <a:avLst/>
            </a:prstGeom>
          </p:spPr>
          <p:txBody>
            <a:bodyPr lIns="254000" tIns="254000" rIns="254000" bIns="254000" rtlCol="0" anchor="ctr"/>
            <a:lstStyle/>
            <a:p>
              <a:pPr algn="ctr">
                <a:lnSpc>
                  <a:spcPts val="3360"/>
                </a:lnSpc>
              </a:pPr>
              <a:endParaRPr/>
            </a:p>
            <a:p>
              <a:pPr>
                <a:lnSpc>
                  <a:spcPts val="3360"/>
                </a:lnSpc>
              </a:pPr>
              <a:endParaRPr/>
            </a:p>
            <a:p>
              <a:pPr marL="518163" lvl="1" indent="-259082">
                <a:lnSpc>
                  <a:spcPts val="3360"/>
                </a:lnSpc>
                <a:buFont typeface="Arial"/>
                <a:buChar char="•"/>
              </a:pPr>
              <a:r>
                <a:rPr lang="en-US" sz="2400">
                  <a:solidFill>
                    <a:srgbClr val="000000"/>
                  </a:solidFill>
                  <a:latin typeface="Kollektif"/>
                </a:rPr>
                <a:t>Used Inception V3 CNN pre-trained model.</a:t>
              </a:r>
            </a:p>
            <a:p>
              <a:pPr marL="518163" lvl="1" indent="-259082">
                <a:lnSpc>
                  <a:spcPts val="3360"/>
                </a:lnSpc>
                <a:buFont typeface="Arial"/>
                <a:buChar char="•"/>
              </a:pPr>
              <a:r>
                <a:rPr lang="en-US" sz="2400">
                  <a:solidFill>
                    <a:srgbClr val="000000"/>
                  </a:solidFill>
                  <a:latin typeface="Nunito"/>
                </a:rPr>
                <a:t>Chose it over resnet50, VGG16.</a:t>
              </a:r>
            </a:p>
          </p:txBody>
        </p:sp>
      </p:grpSp>
      <p:pic>
        <p:nvPicPr>
          <p:cNvPr id="5" name="Picture 5"/>
          <p:cNvPicPr>
            <a:picLocks noChangeAspect="1"/>
          </p:cNvPicPr>
          <p:nvPr/>
        </p:nvPicPr>
        <p:blipFill>
          <a:blip r:embed="rId2"/>
          <a:srcRect r="5472"/>
          <a:stretch>
            <a:fillRect/>
          </a:stretch>
        </p:blipFill>
        <p:spPr>
          <a:xfrm>
            <a:off x="1028700" y="3918500"/>
            <a:ext cx="10352765" cy="3519214"/>
          </a:xfrm>
          <a:prstGeom prst="rect">
            <a:avLst/>
          </a:prstGeom>
        </p:spPr>
      </p:pic>
      <p:sp>
        <p:nvSpPr>
          <p:cNvPr id="6" name="TextBox 6"/>
          <p:cNvSpPr txBox="1"/>
          <p:nvPr/>
        </p:nvSpPr>
        <p:spPr>
          <a:xfrm>
            <a:off x="1028700" y="1019175"/>
            <a:ext cx="10115787"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Encoding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grpSp>
        <p:nvGrpSpPr>
          <p:cNvPr id="2" name="Group 2"/>
          <p:cNvGrpSpPr/>
          <p:nvPr/>
        </p:nvGrpSpPr>
        <p:grpSpPr>
          <a:xfrm>
            <a:off x="11705126" y="2598254"/>
            <a:ext cx="5246370" cy="6660046"/>
            <a:chOff x="0" y="0"/>
            <a:chExt cx="812800" cy="1031815"/>
          </a:xfrm>
        </p:grpSpPr>
        <p:sp>
          <p:nvSpPr>
            <p:cNvPr id="3" name="Freeform 3"/>
            <p:cNvSpPr/>
            <p:nvPr/>
          </p:nvSpPr>
          <p:spPr>
            <a:xfrm>
              <a:off x="0" y="0"/>
              <a:ext cx="812800" cy="1031815"/>
            </a:xfrm>
            <a:custGeom>
              <a:avLst/>
              <a:gdLst/>
              <a:ahLst/>
              <a:cxnLst/>
              <a:rect l="l" t="t" r="r" b="b"/>
              <a:pathLst>
                <a:path w="812800" h="1031815">
                  <a:moveTo>
                    <a:pt x="0" y="0"/>
                  </a:moveTo>
                  <a:lnTo>
                    <a:pt x="812800" y="0"/>
                  </a:lnTo>
                  <a:lnTo>
                    <a:pt x="812800" y="1031815"/>
                  </a:lnTo>
                  <a:lnTo>
                    <a:pt x="0" y="1031815"/>
                  </a:lnTo>
                  <a:close/>
                </a:path>
              </a:pathLst>
            </a:custGeom>
            <a:solidFill>
              <a:srgbClr val="EDC2C2"/>
            </a:solidFill>
          </p:spPr>
        </p:sp>
        <p:sp>
          <p:nvSpPr>
            <p:cNvPr id="4" name="TextBox 4"/>
            <p:cNvSpPr txBox="1"/>
            <p:nvPr/>
          </p:nvSpPr>
          <p:spPr>
            <a:xfrm>
              <a:off x="0" y="-38100"/>
              <a:ext cx="812800" cy="850900"/>
            </a:xfrm>
            <a:prstGeom prst="rect">
              <a:avLst/>
            </a:prstGeom>
          </p:spPr>
          <p:txBody>
            <a:bodyPr lIns="254000" tIns="254000" rIns="254000" bIns="254000" rtlCol="0" anchor="ctr"/>
            <a:lstStyle/>
            <a:p>
              <a:pPr algn="ctr">
                <a:lnSpc>
                  <a:spcPts val="3360"/>
                </a:lnSpc>
              </a:pPr>
              <a:endParaRPr/>
            </a:p>
            <a:p>
              <a:pPr>
                <a:lnSpc>
                  <a:spcPts val="3360"/>
                </a:lnSpc>
              </a:pPr>
              <a:endParaRPr/>
            </a:p>
            <a:p>
              <a:pPr marL="518163" lvl="1" indent="-259082">
                <a:lnSpc>
                  <a:spcPts val="3360"/>
                </a:lnSpc>
                <a:buFont typeface="Arial"/>
                <a:buChar char="•"/>
              </a:pPr>
              <a:r>
                <a:rPr lang="en-US" sz="2400">
                  <a:solidFill>
                    <a:srgbClr val="000000"/>
                  </a:solidFill>
                  <a:latin typeface="Kollektif"/>
                </a:rPr>
                <a:t>Top 5 accuracies are better than resnet50 &amp; VGG-16 (94%).</a:t>
              </a:r>
            </a:p>
            <a:p>
              <a:pPr marL="518163" lvl="1" indent="-259082">
                <a:lnSpc>
                  <a:spcPts val="3360"/>
                </a:lnSpc>
                <a:buFont typeface="Arial"/>
                <a:buChar char="•"/>
              </a:pPr>
              <a:r>
                <a:rPr lang="en-US" sz="2400">
                  <a:solidFill>
                    <a:srgbClr val="000000"/>
                  </a:solidFill>
                  <a:latin typeface="Nunito"/>
                </a:rPr>
                <a:t>Faster and more efficient.</a:t>
              </a:r>
            </a:p>
            <a:p>
              <a:pPr marL="518163" lvl="1" indent="-259082">
                <a:lnSpc>
                  <a:spcPts val="3360"/>
                </a:lnSpc>
                <a:buFont typeface="Arial"/>
                <a:buChar char="•"/>
              </a:pPr>
              <a:r>
                <a:rPr lang="en-US" sz="2400">
                  <a:solidFill>
                    <a:srgbClr val="000000"/>
                  </a:solidFill>
                  <a:latin typeface="Nunito"/>
                </a:rPr>
                <a:t>Fewer parameters - more efficient.</a:t>
              </a:r>
            </a:p>
          </p:txBody>
        </p:sp>
      </p:grpSp>
      <p:pic>
        <p:nvPicPr>
          <p:cNvPr id="5" name="Picture 5"/>
          <p:cNvPicPr>
            <a:picLocks noChangeAspect="1"/>
          </p:cNvPicPr>
          <p:nvPr/>
        </p:nvPicPr>
        <p:blipFill>
          <a:blip r:embed="rId2"/>
          <a:srcRect/>
          <a:stretch>
            <a:fillRect/>
          </a:stretch>
        </p:blipFill>
        <p:spPr>
          <a:xfrm>
            <a:off x="674461" y="4212908"/>
            <a:ext cx="11030665" cy="3430737"/>
          </a:xfrm>
          <a:prstGeom prst="rect">
            <a:avLst/>
          </a:prstGeom>
        </p:spPr>
      </p:pic>
      <p:sp>
        <p:nvSpPr>
          <p:cNvPr id="6" name="TextBox 6"/>
          <p:cNvSpPr txBox="1"/>
          <p:nvPr/>
        </p:nvSpPr>
        <p:spPr>
          <a:xfrm>
            <a:off x="1028700" y="1019175"/>
            <a:ext cx="10115787"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Why InceptionV3?</a:t>
            </a:r>
          </a:p>
        </p:txBody>
      </p:sp>
      <p:sp>
        <p:nvSpPr>
          <p:cNvPr id="7" name="TextBox 7"/>
          <p:cNvSpPr txBox="1"/>
          <p:nvPr/>
        </p:nvSpPr>
        <p:spPr>
          <a:xfrm>
            <a:off x="5542373" y="7865605"/>
            <a:ext cx="237559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Architecture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grpSp>
        <p:nvGrpSpPr>
          <p:cNvPr id="2" name="Group 2"/>
          <p:cNvGrpSpPr/>
          <p:nvPr/>
        </p:nvGrpSpPr>
        <p:grpSpPr>
          <a:xfrm>
            <a:off x="12012930" y="2598254"/>
            <a:ext cx="5246370" cy="6660046"/>
            <a:chOff x="0" y="0"/>
            <a:chExt cx="812800" cy="1031815"/>
          </a:xfrm>
        </p:grpSpPr>
        <p:sp>
          <p:nvSpPr>
            <p:cNvPr id="3" name="Freeform 3"/>
            <p:cNvSpPr/>
            <p:nvPr/>
          </p:nvSpPr>
          <p:spPr>
            <a:xfrm>
              <a:off x="0" y="0"/>
              <a:ext cx="812800" cy="1031815"/>
            </a:xfrm>
            <a:custGeom>
              <a:avLst/>
              <a:gdLst/>
              <a:ahLst/>
              <a:cxnLst/>
              <a:rect l="l" t="t" r="r" b="b"/>
              <a:pathLst>
                <a:path w="812800" h="1031815">
                  <a:moveTo>
                    <a:pt x="0" y="0"/>
                  </a:moveTo>
                  <a:lnTo>
                    <a:pt x="812800" y="0"/>
                  </a:lnTo>
                  <a:lnTo>
                    <a:pt x="812800" y="1031815"/>
                  </a:lnTo>
                  <a:lnTo>
                    <a:pt x="0" y="1031815"/>
                  </a:lnTo>
                  <a:close/>
                </a:path>
              </a:pathLst>
            </a:custGeom>
            <a:solidFill>
              <a:srgbClr val="EDC2C2"/>
            </a:solidFill>
          </p:spPr>
        </p:sp>
        <p:sp>
          <p:nvSpPr>
            <p:cNvPr id="4" name="TextBox 4"/>
            <p:cNvSpPr txBox="1"/>
            <p:nvPr/>
          </p:nvSpPr>
          <p:spPr>
            <a:xfrm>
              <a:off x="0" y="-38100"/>
              <a:ext cx="812800" cy="850900"/>
            </a:xfrm>
            <a:prstGeom prst="rect">
              <a:avLst/>
            </a:prstGeom>
          </p:spPr>
          <p:txBody>
            <a:bodyPr lIns="254000" tIns="254000" rIns="254000" bIns="254000" rtlCol="0" anchor="ctr"/>
            <a:lstStyle/>
            <a:p>
              <a:pPr algn="ctr">
                <a:lnSpc>
                  <a:spcPts val="3360"/>
                </a:lnSpc>
              </a:pPr>
              <a:endParaRPr/>
            </a:p>
            <a:p>
              <a:pPr>
                <a:lnSpc>
                  <a:spcPts val="3360"/>
                </a:lnSpc>
              </a:pPr>
              <a:endParaRPr/>
            </a:p>
            <a:p>
              <a:pPr marL="518163" lvl="1" indent="-259082">
                <a:lnSpc>
                  <a:spcPts val="3360"/>
                </a:lnSpc>
                <a:buFont typeface="Arial"/>
                <a:buChar char="•"/>
              </a:pPr>
              <a:r>
                <a:rPr lang="en-US" sz="2400">
                  <a:solidFill>
                    <a:srgbClr val="000000"/>
                  </a:solidFill>
                  <a:latin typeface="Kollektif"/>
                </a:rPr>
                <a:t>Used LSTM network.</a:t>
              </a:r>
            </a:p>
            <a:p>
              <a:pPr marL="518163" lvl="1" indent="-259082">
                <a:lnSpc>
                  <a:spcPts val="3360"/>
                </a:lnSpc>
                <a:buFont typeface="Arial"/>
                <a:buChar char="•"/>
              </a:pPr>
              <a:r>
                <a:rPr lang="en-US" sz="2400">
                  <a:solidFill>
                    <a:srgbClr val="000000"/>
                  </a:solidFill>
                  <a:latin typeface="Nunito"/>
                </a:rPr>
                <a:t>Chose it over GRUs and RNNs.</a:t>
              </a:r>
            </a:p>
          </p:txBody>
        </p:sp>
      </p:grpSp>
      <p:pic>
        <p:nvPicPr>
          <p:cNvPr id="5" name="Picture 5"/>
          <p:cNvPicPr>
            <a:picLocks noChangeAspect="1"/>
          </p:cNvPicPr>
          <p:nvPr/>
        </p:nvPicPr>
        <p:blipFill>
          <a:blip r:embed="rId2"/>
          <a:srcRect/>
          <a:stretch>
            <a:fillRect/>
          </a:stretch>
        </p:blipFill>
        <p:spPr>
          <a:xfrm>
            <a:off x="1133435" y="3827736"/>
            <a:ext cx="10739864" cy="4201083"/>
          </a:xfrm>
          <a:prstGeom prst="rect">
            <a:avLst/>
          </a:prstGeom>
        </p:spPr>
      </p:pic>
      <p:sp>
        <p:nvSpPr>
          <p:cNvPr id="6" name="TextBox 6"/>
          <p:cNvSpPr txBox="1"/>
          <p:nvPr/>
        </p:nvSpPr>
        <p:spPr>
          <a:xfrm>
            <a:off x="1028700" y="1019175"/>
            <a:ext cx="10115787"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Decoding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grpSp>
        <p:nvGrpSpPr>
          <p:cNvPr id="2" name="Group 2"/>
          <p:cNvGrpSpPr/>
          <p:nvPr/>
        </p:nvGrpSpPr>
        <p:grpSpPr>
          <a:xfrm>
            <a:off x="11705126" y="2598254"/>
            <a:ext cx="5246370" cy="6660046"/>
            <a:chOff x="0" y="0"/>
            <a:chExt cx="812800" cy="1031815"/>
          </a:xfrm>
        </p:grpSpPr>
        <p:sp>
          <p:nvSpPr>
            <p:cNvPr id="3" name="Freeform 3"/>
            <p:cNvSpPr/>
            <p:nvPr/>
          </p:nvSpPr>
          <p:spPr>
            <a:xfrm>
              <a:off x="0" y="0"/>
              <a:ext cx="812800" cy="1031815"/>
            </a:xfrm>
            <a:custGeom>
              <a:avLst/>
              <a:gdLst/>
              <a:ahLst/>
              <a:cxnLst/>
              <a:rect l="l" t="t" r="r" b="b"/>
              <a:pathLst>
                <a:path w="812800" h="1031815">
                  <a:moveTo>
                    <a:pt x="0" y="0"/>
                  </a:moveTo>
                  <a:lnTo>
                    <a:pt x="812800" y="0"/>
                  </a:lnTo>
                  <a:lnTo>
                    <a:pt x="812800" y="1031815"/>
                  </a:lnTo>
                  <a:lnTo>
                    <a:pt x="0" y="1031815"/>
                  </a:lnTo>
                  <a:close/>
                </a:path>
              </a:pathLst>
            </a:custGeom>
            <a:solidFill>
              <a:srgbClr val="EDC2C2"/>
            </a:solidFill>
          </p:spPr>
        </p:sp>
        <p:sp>
          <p:nvSpPr>
            <p:cNvPr id="4" name="TextBox 4"/>
            <p:cNvSpPr txBox="1"/>
            <p:nvPr/>
          </p:nvSpPr>
          <p:spPr>
            <a:xfrm>
              <a:off x="0" y="-38100"/>
              <a:ext cx="812800" cy="850900"/>
            </a:xfrm>
            <a:prstGeom prst="rect">
              <a:avLst/>
            </a:prstGeom>
          </p:spPr>
          <p:txBody>
            <a:bodyPr lIns="254000" tIns="254000" rIns="254000" bIns="254000" rtlCol="0" anchor="ctr"/>
            <a:lstStyle/>
            <a:p>
              <a:pPr algn="ctr">
                <a:lnSpc>
                  <a:spcPts val="3360"/>
                </a:lnSpc>
              </a:pPr>
              <a:endParaRPr/>
            </a:p>
            <a:p>
              <a:pPr>
                <a:lnSpc>
                  <a:spcPts val="3360"/>
                </a:lnSpc>
              </a:pPr>
              <a:endParaRPr/>
            </a:p>
            <a:p>
              <a:pPr marL="518163" lvl="1" indent="-259082">
                <a:lnSpc>
                  <a:spcPts val="3360"/>
                </a:lnSpc>
                <a:buFont typeface="Arial"/>
                <a:buChar char="•"/>
              </a:pPr>
              <a:r>
                <a:rPr lang="en-US" sz="2400">
                  <a:solidFill>
                    <a:srgbClr val="000000"/>
                  </a:solidFill>
                  <a:latin typeface="Kollektif"/>
                </a:rPr>
                <a:t>LSTMs performed better when compared to RNNs and GRUs as they have better memory retention.</a:t>
              </a:r>
            </a:p>
            <a:p>
              <a:pPr marL="518163" lvl="1" indent="-259082">
                <a:lnSpc>
                  <a:spcPts val="3360"/>
                </a:lnSpc>
                <a:buFont typeface="Arial"/>
                <a:buChar char="•"/>
              </a:pPr>
              <a:r>
                <a:rPr lang="en-US" sz="2400">
                  <a:solidFill>
                    <a:srgbClr val="000000"/>
                  </a:solidFill>
                  <a:latin typeface="Nunito"/>
                </a:rPr>
                <a:t>Faster, lighter and can be combined with another LSTM to provide better results. eg. BERT.</a:t>
              </a:r>
            </a:p>
          </p:txBody>
        </p:sp>
      </p:grpSp>
      <p:pic>
        <p:nvPicPr>
          <p:cNvPr id="5" name="Picture 5"/>
          <p:cNvPicPr>
            <a:picLocks noChangeAspect="1"/>
          </p:cNvPicPr>
          <p:nvPr/>
        </p:nvPicPr>
        <p:blipFill>
          <a:blip r:embed="rId2"/>
          <a:srcRect/>
          <a:stretch>
            <a:fillRect/>
          </a:stretch>
        </p:blipFill>
        <p:spPr>
          <a:xfrm>
            <a:off x="1028700" y="4023780"/>
            <a:ext cx="10196823" cy="3055321"/>
          </a:xfrm>
          <a:prstGeom prst="rect">
            <a:avLst/>
          </a:prstGeom>
        </p:spPr>
      </p:pic>
      <p:sp>
        <p:nvSpPr>
          <p:cNvPr id="6" name="TextBox 6"/>
          <p:cNvSpPr txBox="1"/>
          <p:nvPr/>
        </p:nvSpPr>
        <p:spPr>
          <a:xfrm>
            <a:off x="1028700" y="1019175"/>
            <a:ext cx="10115787"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Why LSTMs?</a:t>
            </a:r>
          </a:p>
        </p:txBody>
      </p:sp>
      <p:sp>
        <p:nvSpPr>
          <p:cNvPr id="7" name="TextBox 7"/>
          <p:cNvSpPr txBox="1"/>
          <p:nvPr/>
        </p:nvSpPr>
        <p:spPr>
          <a:xfrm>
            <a:off x="4699336" y="7865605"/>
            <a:ext cx="4061668"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RNN vs LSTM vs GRU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87595" y="-3444240"/>
            <a:ext cx="13831261" cy="8229600"/>
          </a:xfrm>
          <a:prstGeom prst="rect">
            <a:avLst/>
          </a:prstGeom>
        </p:spPr>
      </p:pic>
      <p:pic>
        <p:nvPicPr>
          <p:cNvPr id="3" name="Picture 3"/>
          <p:cNvPicPr>
            <a:picLocks noChangeAspect="1"/>
          </p:cNvPicPr>
          <p:nvPr/>
        </p:nvPicPr>
        <p:blipFill>
          <a:blip r:embed="rId2"/>
          <a:srcRect/>
          <a:stretch>
            <a:fillRect/>
          </a:stretch>
        </p:blipFill>
        <p:spPr>
          <a:xfrm rot="-2898391">
            <a:off x="6352052" y="5487839"/>
            <a:ext cx="16943989" cy="10081673"/>
          </a:xfrm>
          <a:prstGeom prst="rect">
            <a:avLst/>
          </a:prstGeom>
        </p:spPr>
      </p:pic>
      <p:pic>
        <p:nvPicPr>
          <p:cNvPr id="4" name="Picture 4"/>
          <p:cNvPicPr>
            <a:picLocks noChangeAspect="1"/>
          </p:cNvPicPr>
          <p:nvPr/>
        </p:nvPicPr>
        <p:blipFill>
          <a:blip r:embed="rId3"/>
          <a:srcRect/>
          <a:stretch>
            <a:fillRect/>
          </a:stretch>
        </p:blipFill>
        <p:spPr>
          <a:xfrm>
            <a:off x="3456907" y="3321774"/>
            <a:ext cx="11179784" cy="3902654"/>
          </a:xfrm>
          <a:prstGeom prst="rect">
            <a:avLst/>
          </a:prstGeom>
        </p:spPr>
      </p:pic>
      <p:sp>
        <p:nvSpPr>
          <p:cNvPr id="5" name="TextBox 5"/>
          <p:cNvSpPr txBox="1"/>
          <p:nvPr/>
        </p:nvSpPr>
        <p:spPr>
          <a:xfrm>
            <a:off x="1028700" y="1019175"/>
            <a:ext cx="10553192"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Results &amp; Discussion</a:t>
            </a:r>
          </a:p>
        </p:txBody>
      </p:sp>
      <p:sp>
        <p:nvSpPr>
          <p:cNvPr id="6" name="TextBox 6"/>
          <p:cNvSpPr txBox="1"/>
          <p:nvPr/>
        </p:nvSpPr>
        <p:spPr>
          <a:xfrm>
            <a:off x="4777278" y="7157754"/>
            <a:ext cx="8138071"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~0.3 can be considered as a decent score.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87595" y="-3444240"/>
            <a:ext cx="13831261" cy="8229600"/>
          </a:xfrm>
          <a:prstGeom prst="rect">
            <a:avLst/>
          </a:prstGeom>
        </p:spPr>
      </p:pic>
      <p:sp>
        <p:nvSpPr>
          <p:cNvPr id="3" name="TextBox 3"/>
          <p:cNvSpPr txBox="1"/>
          <p:nvPr/>
        </p:nvSpPr>
        <p:spPr>
          <a:xfrm>
            <a:off x="4419994" y="4245314"/>
            <a:ext cx="8247344" cy="3193415"/>
          </a:xfrm>
          <a:prstGeom prst="rect">
            <a:avLst/>
          </a:prstGeom>
        </p:spPr>
        <p:txBody>
          <a:bodyPr lIns="0" tIns="0" rIns="0" bIns="0" rtlCol="0" anchor="t">
            <a:spAutoFit/>
          </a:bodyPr>
          <a:lstStyle/>
          <a:p>
            <a:pPr marL="604519" lvl="1" indent="-302260">
              <a:lnSpc>
                <a:spcPts val="3639"/>
              </a:lnSpc>
              <a:buFont typeface="Arial"/>
              <a:buChar char="•"/>
            </a:pPr>
            <a:r>
              <a:rPr lang="en-US" sz="2799">
                <a:solidFill>
                  <a:srgbClr val="000000"/>
                </a:solidFill>
                <a:latin typeface="Nunito"/>
              </a:rPr>
              <a:t>It’s the best method and most preferable metric used for evaluating translations in machines. </a:t>
            </a:r>
          </a:p>
          <a:p>
            <a:pPr marL="604519" lvl="1" indent="-302260">
              <a:lnSpc>
                <a:spcPts val="3639"/>
              </a:lnSpc>
              <a:buFont typeface="Arial"/>
              <a:buChar char="•"/>
            </a:pPr>
            <a:r>
              <a:rPr lang="en-US" sz="2799">
                <a:solidFill>
                  <a:srgbClr val="000000"/>
                </a:solidFill>
                <a:latin typeface="Nunito"/>
              </a:rPr>
              <a:t>Despite the fact that the model is not a translation model, the output captions are compared to the original human-written captions of every given picture</a:t>
            </a:r>
          </a:p>
          <a:p>
            <a:pPr marL="604519" lvl="1" indent="-302260">
              <a:lnSpc>
                <a:spcPts val="3639"/>
              </a:lnSpc>
              <a:buFont typeface="Arial"/>
              <a:buChar char="•"/>
            </a:pPr>
            <a:r>
              <a:rPr lang="en-US" sz="2799">
                <a:solidFill>
                  <a:srgbClr val="000000"/>
                </a:solidFill>
                <a:latin typeface="Nunito"/>
              </a:rPr>
              <a:t>Scale 0 to 1</a:t>
            </a:r>
          </a:p>
        </p:txBody>
      </p:sp>
      <p:sp>
        <p:nvSpPr>
          <p:cNvPr id="4" name="TextBox 4"/>
          <p:cNvSpPr txBox="1"/>
          <p:nvPr/>
        </p:nvSpPr>
        <p:spPr>
          <a:xfrm>
            <a:off x="1028700" y="1019175"/>
            <a:ext cx="6262398"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BLEU</a:t>
            </a:r>
          </a:p>
        </p:txBody>
      </p:sp>
      <p:sp>
        <p:nvSpPr>
          <p:cNvPr id="5" name="TextBox 5"/>
          <p:cNvSpPr txBox="1"/>
          <p:nvPr/>
        </p:nvSpPr>
        <p:spPr>
          <a:xfrm>
            <a:off x="1028700" y="2191904"/>
            <a:ext cx="10484828" cy="887095"/>
          </a:xfrm>
          <a:prstGeom prst="rect">
            <a:avLst/>
          </a:prstGeom>
        </p:spPr>
        <p:txBody>
          <a:bodyPr lIns="0" tIns="0" rIns="0" bIns="0" rtlCol="0" anchor="t">
            <a:spAutoFit/>
          </a:bodyPr>
          <a:lstStyle/>
          <a:p>
            <a:pPr>
              <a:lnSpc>
                <a:spcPts val="7279"/>
              </a:lnSpc>
            </a:pPr>
            <a:r>
              <a:rPr lang="en-US" sz="5199">
                <a:solidFill>
                  <a:srgbClr val="000000"/>
                </a:solidFill>
                <a:latin typeface="Open Sans"/>
              </a:rPr>
              <a:t>Bilingual Evaluation Understudy</a:t>
            </a:r>
          </a:p>
        </p:txBody>
      </p:sp>
      <p:pic>
        <p:nvPicPr>
          <p:cNvPr id="6" name="Picture 6"/>
          <p:cNvPicPr>
            <a:picLocks noChangeAspect="1"/>
          </p:cNvPicPr>
          <p:nvPr/>
        </p:nvPicPr>
        <p:blipFill>
          <a:blip r:embed="rId2"/>
          <a:srcRect/>
          <a:stretch>
            <a:fillRect/>
          </a:stretch>
        </p:blipFill>
        <p:spPr>
          <a:xfrm rot="-2898391">
            <a:off x="6352052" y="5487839"/>
            <a:ext cx="16943989" cy="100816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87595" y="-3444240"/>
            <a:ext cx="13831261" cy="8229600"/>
          </a:xfrm>
          <a:prstGeom prst="rect">
            <a:avLst/>
          </a:prstGeom>
        </p:spPr>
      </p:pic>
      <p:sp>
        <p:nvSpPr>
          <p:cNvPr id="3" name="TextBox 3"/>
          <p:cNvSpPr txBox="1"/>
          <p:nvPr/>
        </p:nvSpPr>
        <p:spPr>
          <a:xfrm>
            <a:off x="4419994" y="4245314"/>
            <a:ext cx="8247344" cy="2736215"/>
          </a:xfrm>
          <a:prstGeom prst="rect">
            <a:avLst/>
          </a:prstGeom>
        </p:spPr>
        <p:txBody>
          <a:bodyPr lIns="0" tIns="0" rIns="0" bIns="0" rtlCol="0" anchor="t">
            <a:spAutoFit/>
          </a:bodyPr>
          <a:lstStyle/>
          <a:p>
            <a:pPr marL="604519" lvl="1" indent="-302260">
              <a:lnSpc>
                <a:spcPts val="3639"/>
              </a:lnSpc>
              <a:buFont typeface="Arial"/>
              <a:buChar char="•"/>
            </a:pPr>
            <a:r>
              <a:rPr lang="en-US" sz="2799">
                <a:solidFill>
                  <a:srgbClr val="000000"/>
                </a:solidFill>
                <a:latin typeface="Nunito"/>
              </a:rPr>
              <a:t>It is an altered BLEU metric that adds mass to n-gram.</a:t>
            </a:r>
          </a:p>
          <a:p>
            <a:pPr marL="604519" lvl="1" indent="-302260">
              <a:lnSpc>
                <a:spcPts val="3639"/>
              </a:lnSpc>
              <a:buFont typeface="Arial"/>
              <a:buChar char="•"/>
            </a:pPr>
            <a:r>
              <a:rPr lang="en-US" sz="2799">
                <a:solidFill>
                  <a:srgbClr val="000000"/>
                </a:solidFill>
                <a:latin typeface="Nunito"/>
              </a:rPr>
              <a:t>NIST score metric ran on fifty random trains and test images individually. Because no reliable sources for comprehending the NIST metrics have been identified, BLEU is often employed. </a:t>
            </a:r>
          </a:p>
        </p:txBody>
      </p:sp>
      <p:sp>
        <p:nvSpPr>
          <p:cNvPr id="4" name="TextBox 4"/>
          <p:cNvSpPr txBox="1"/>
          <p:nvPr/>
        </p:nvSpPr>
        <p:spPr>
          <a:xfrm>
            <a:off x="1028700" y="1019175"/>
            <a:ext cx="6262398"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NIST</a:t>
            </a:r>
          </a:p>
        </p:txBody>
      </p:sp>
      <p:sp>
        <p:nvSpPr>
          <p:cNvPr id="5" name="TextBox 5"/>
          <p:cNvSpPr txBox="1"/>
          <p:nvPr/>
        </p:nvSpPr>
        <p:spPr>
          <a:xfrm>
            <a:off x="1028700" y="2191904"/>
            <a:ext cx="16122497" cy="887095"/>
          </a:xfrm>
          <a:prstGeom prst="rect">
            <a:avLst/>
          </a:prstGeom>
        </p:spPr>
        <p:txBody>
          <a:bodyPr lIns="0" tIns="0" rIns="0" bIns="0" rtlCol="0" anchor="t">
            <a:spAutoFit/>
          </a:bodyPr>
          <a:lstStyle/>
          <a:p>
            <a:pPr>
              <a:lnSpc>
                <a:spcPts val="7279"/>
              </a:lnSpc>
            </a:pPr>
            <a:r>
              <a:rPr lang="en-US" sz="5199">
                <a:solidFill>
                  <a:srgbClr val="000000"/>
                </a:solidFill>
                <a:latin typeface="Open Sans"/>
              </a:rPr>
              <a:t>US National Institute of Standards and Technology</a:t>
            </a:r>
          </a:p>
        </p:txBody>
      </p:sp>
      <p:pic>
        <p:nvPicPr>
          <p:cNvPr id="6" name="Picture 6"/>
          <p:cNvPicPr>
            <a:picLocks noChangeAspect="1"/>
          </p:cNvPicPr>
          <p:nvPr/>
        </p:nvPicPr>
        <p:blipFill>
          <a:blip r:embed="rId2"/>
          <a:srcRect/>
          <a:stretch>
            <a:fillRect/>
          </a:stretch>
        </p:blipFill>
        <p:spPr>
          <a:xfrm rot="-2898391">
            <a:off x="6352052" y="5487839"/>
            <a:ext cx="16943989" cy="100816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TextBox 2"/>
          <p:cNvSpPr txBox="1"/>
          <p:nvPr/>
        </p:nvSpPr>
        <p:spPr>
          <a:xfrm>
            <a:off x="1028700" y="1014413"/>
            <a:ext cx="11868536" cy="1162050"/>
          </a:xfrm>
          <a:prstGeom prst="rect">
            <a:avLst/>
          </a:prstGeom>
        </p:spPr>
        <p:txBody>
          <a:bodyPr lIns="0" tIns="0" rIns="0" bIns="0" rtlCol="0" anchor="t">
            <a:spAutoFit/>
          </a:bodyPr>
          <a:lstStyle/>
          <a:p>
            <a:pPr>
              <a:lnSpc>
                <a:spcPts val="9119"/>
              </a:lnSpc>
            </a:pPr>
            <a:r>
              <a:rPr lang="en-US" sz="7599">
                <a:solidFill>
                  <a:srgbClr val="000000"/>
                </a:solidFill>
                <a:latin typeface="Kollektif"/>
              </a:rPr>
              <a:t>Conclusion &amp; Future Works</a:t>
            </a:r>
          </a:p>
        </p:txBody>
      </p:sp>
      <p:sp>
        <p:nvSpPr>
          <p:cNvPr id="3" name="TextBox 3"/>
          <p:cNvSpPr txBox="1"/>
          <p:nvPr/>
        </p:nvSpPr>
        <p:spPr>
          <a:xfrm>
            <a:off x="4817682" y="3739497"/>
            <a:ext cx="10773879" cy="4170592"/>
          </a:xfrm>
          <a:prstGeom prst="rect">
            <a:avLst/>
          </a:prstGeom>
        </p:spPr>
        <p:txBody>
          <a:bodyPr lIns="0" tIns="0" rIns="0" bIns="0" rtlCol="0" anchor="t">
            <a:spAutoFit/>
          </a:bodyPr>
          <a:lstStyle/>
          <a:p>
            <a:pPr algn="ctr">
              <a:lnSpc>
                <a:spcPts val="3323"/>
              </a:lnSpc>
            </a:pPr>
            <a:r>
              <a:rPr lang="en-US" sz="2556">
                <a:solidFill>
                  <a:srgbClr val="000000"/>
                </a:solidFill>
                <a:latin typeface="Nunito"/>
              </a:rPr>
              <a:t>The project has shown that the usage of forthright approach, there is a possibility for designing captions for images model especially for the Indian Languages. It acquired really fair enough in an Indian language. This project helps to predict caption which is word after word with input of an image.We also advocate combining the investigated word embeddings with other NLP tasks such as Named Entity Identification (NEI), POS tagging, and Question Answering System (Q&amp;A). These pre-trained embeddings may then be used in unsupervised tasks like information retrieval and extraction where we have minimal data.</a:t>
            </a:r>
          </a:p>
          <a:p>
            <a:pPr algn="ctr">
              <a:lnSpc>
                <a:spcPts val="3323"/>
              </a:lnSpc>
            </a:pPr>
            <a:endParaRPr lang="en-US" sz="2556">
              <a:solidFill>
                <a:srgbClr val="000000"/>
              </a:solidFill>
              <a:latin typeface="Nunito"/>
            </a:endParaRPr>
          </a:p>
        </p:txBody>
      </p:sp>
      <p:grpSp>
        <p:nvGrpSpPr>
          <p:cNvPr id="4" name="Group 4"/>
          <p:cNvGrpSpPr/>
          <p:nvPr/>
        </p:nvGrpSpPr>
        <p:grpSpPr>
          <a:xfrm>
            <a:off x="1590048" y="4086458"/>
            <a:ext cx="2534480" cy="2528143"/>
            <a:chOff x="0" y="0"/>
            <a:chExt cx="3379306" cy="3370858"/>
          </a:xfrm>
        </p:grpSpPr>
        <p:pic>
          <p:nvPicPr>
            <p:cNvPr id="5" name="Picture 5"/>
            <p:cNvPicPr>
              <a:picLocks noChangeAspect="1"/>
            </p:cNvPicPr>
            <p:nvPr/>
          </p:nvPicPr>
          <p:blipFill>
            <a:blip r:embed="rId2"/>
            <a:srcRect/>
            <a:stretch>
              <a:fillRect/>
            </a:stretch>
          </p:blipFill>
          <p:spPr>
            <a:xfrm>
              <a:off x="0" y="0"/>
              <a:ext cx="3379306" cy="3370858"/>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03876" y="1311335"/>
              <a:ext cx="509272" cy="70117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10858" y="1302766"/>
              <a:ext cx="502562" cy="502562"/>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458730"/>
            <a:ext cx="8364340" cy="7433807"/>
          </a:xfrm>
          <a:prstGeom prst="rect">
            <a:avLst/>
          </a:prstGeom>
        </p:spPr>
      </p:pic>
      <p:sp>
        <p:nvSpPr>
          <p:cNvPr id="3" name="TextBox 3"/>
          <p:cNvSpPr txBox="1"/>
          <p:nvPr/>
        </p:nvSpPr>
        <p:spPr>
          <a:xfrm>
            <a:off x="2037590" y="5133975"/>
            <a:ext cx="4122027"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0000"/>
                </a:solidFill>
                <a:latin typeface="Kollektif"/>
              </a:rPr>
              <a:t>Agenda</a:t>
            </a:r>
          </a:p>
        </p:txBody>
      </p:sp>
      <p:grpSp>
        <p:nvGrpSpPr>
          <p:cNvPr id="4" name="Group 4"/>
          <p:cNvGrpSpPr/>
          <p:nvPr/>
        </p:nvGrpSpPr>
        <p:grpSpPr>
          <a:xfrm>
            <a:off x="10140775" y="3008516"/>
            <a:ext cx="6024896" cy="4269968"/>
            <a:chOff x="0" y="0"/>
            <a:chExt cx="8033195" cy="5693291"/>
          </a:xfrm>
        </p:grpSpPr>
        <p:sp>
          <p:nvSpPr>
            <p:cNvPr id="5" name="TextBox 5"/>
            <p:cNvSpPr txBox="1"/>
            <p:nvPr/>
          </p:nvSpPr>
          <p:spPr>
            <a:xfrm>
              <a:off x="0" y="-38100"/>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00000"/>
                  </a:solidFill>
                  <a:latin typeface="Nunito"/>
                </a:rPr>
                <a:t>Introduction</a:t>
              </a:r>
            </a:p>
          </p:txBody>
        </p:sp>
        <p:sp>
          <p:nvSpPr>
            <p:cNvPr id="6" name="TextBox 6"/>
            <p:cNvSpPr txBox="1"/>
            <p:nvPr/>
          </p:nvSpPr>
          <p:spPr>
            <a:xfrm>
              <a:off x="0" y="827347"/>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00000"/>
                  </a:solidFill>
                  <a:latin typeface="Nunito"/>
                </a:rPr>
                <a:t>Aims &amp; Objectives</a:t>
              </a:r>
            </a:p>
          </p:txBody>
        </p:sp>
        <p:sp>
          <p:nvSpPr>
            <p:cNvPr id="7" name="TextBox 7"/>
            <p:cNvSpPr txBox="1"/>
            <p:nvPr/>
          </p:nvSpPr>
          <p:spPr>
            <a:xfrm>
              <a:off x="0" y="1692794"/>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00000"/>
                  </a:solidFill>
                  <a:latin typeface="Nunito"/>
                </a:rPr>
                <a:t>Literature Review</a:t>
              </a:r>
            </a:p>
          </p:txBody>
        </p:sp>
        <p:sp>
          <p:nvSpPr>
            <p:cNvPr id="8" name="TextBox 8"/>
            <p:cNvSpPr txBox="1"/>
            <p:nvPr/>
          </p:nvSpPr>
          <p:spPr>
            <a:xfrm>
              <a:off x="0" y="4306452"/>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00000"/>
                  </a:solidFill>
                  <a:latin typeface="Nunito"/>
                </a:rPr>
                <a:t>Results &amp; Discussion</a:t>
              </a:r>
            </a:p>
          </p:txBody>
        </p:sp>
        <p:sp>
          <p:nvSpPr>
            <p:cNvPr id="9" name="TextBox 9"/>
            <p:cNvSpPr txBox="1"/>
            <p:nvPr/>
          </p:nvSpPr>
          <p:spPr>
            <a:xfrm>
              <a:off x="0" y="5177671"/>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00000"/>
                  </a:solidFill>
                  <a:latin typeface="Nunito"/>
                </a:rPr>
                <a:t>Conclusion &amp; Future works </a:t>
              </a:r>
            </a:p>
          </p:txBody>
        </p:sp>
        <p:sp>
          <p:nvSpPr>
            <p:cNvPr id="10" name="TextBox 10"/>
            <p:cNvSpPr txBox="1"/>
            <p:nvPr/>
          </p:nvSpPr>
          <p:spPr>
            <a:xfrm>
              <a:off x="0" y="3435233"/>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00000"/>
                  </a:solidFill>
                  <a:latin typeface="Nunito"/>
                </a:rPr>
                <a:t>Methodology</a:t>
              </a:r>
            </a:p>
          </p:txBody>
        </p:sp>
        <p:sp>
          <p:nvSpPr>
            <p:cNvPr id="11" name="TextBox 11"/>
            <p:cNvSpPr txBox="1"/>
            <p:nvPr/>
          </p:nvSpPr>
          <p:spPr>
            <a:xfrm>
              <a:off x="0" y="2564013"/>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00000"/>
                  </a:solidFill>
                  <a:latin typeface="Nunito"/>
                </a:rPr>
                <a:t>Problem Statement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3783964" y="2068179"/>
            <a:ext cx="10720072" cy="6150641"/>
          </a:xfrm>
          <a:prstGeom prst="rect">
            <a:avLst/>
          </a:prstGeom>
        </p:spPr>
      </p:pic>
      <p:sp>
        <p:nvSpPr>
          <p:cNvPr id="4" name="TextBox 4"/>
          <p:cNvSpPr txBox="1"/>
          <p:nvPr/>
        </p:nvSpPr>
        <p:spPr>
          <a:xfrm>
            <a:off x="4857441" y="4100292"/>
            <a:ext cx="8573119" cy="1381125"/>
          </a:xfrm>
          <a:prstGeom prst="rect">
            <a:avLst/>
          </a:prstGeom>
        </p:spPr>
        <p:txBody>
          <a:bodyPr lIns="0" tIns="0" rIns="0" bIns="0" rtlCol="0" anchor="t">
            <a:spAutoFit/>
          </a:bodyPr>
          <a:lstStyle/>
          <a:p>
            <a:pPr algn="ctr">
              <a:lnSpc>
                <a:spcPts val="10800"/>
              </a:lnSpc>
            </a:pPr>
            <a:r>
              <a:rPr lang="en-US" sz="9000">
                <a:solidFill>
                  <a:srgbClr val="000000"/>
                </a:solidFill>
                <a:latin typeface="Kollektif"/>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395329">
            <a:off x="10992970" y="-2556926"/>
            <a:ext cx="12214504" cy="17418188"/>
          </a:xfrm>
          <a:prstGeom prst="rect">
            <a:avLst/>
          </a:prstGeom>
        </p:spPr>
      </p:pic>
      <p:pic>
        <p:nvPicPr>
          <p:cNvPr id="3" name="Picture 3"/>
          <p:cNvPicPr>
            <a:picLocks noChangeAspect="1"/>
          </p:cNvPicPr>
          <p:nvPr/>
        </p:nvPicPr>
        <p:blipFill>
          <a:blip r:embed="rId3"/>
          <a:srcRect/>
          <a:stretch>
            <a:fillRect/>
          </a:stretch>
        </p:blipFill>
        <p:spPr>
          <a:xfrm>
            <a:off x="-6544732" y="-2751224"/>
            <a:ext cx="13831261" cy="8229600"/>
          </a:xfrm>
          <a:prstGeom prst="rect">
            <a:avLst/>
          </a:prstGeom>
        </p:spPr>
      </p:pic>
      <p:pic>
        <p:nvPicPr>
          <p:cNvPr id="4" name="Picture 4"/>
          <p:cNvPicPr>
            <a:picLocks noChangeAspect="1"/>
          </p:cNvPicPr>
          <p:nvPr/>
        </p:nvPicPr>
        <p:blipFill>
          <a:blip r:embed="rId4"/>
          <a:srcRect t="1324" b="1324"/>
          <a:stretch>
            <a:fillRect/>
          </a:stretch>
        </p:blipFill>
        <p:spPr>
          <a:xfrm>
            <a:off x="8234019" y="3740193"/>
            <a:ext cx="9025281" cy="1955075"/>
          </a:xfrm>
          <a:prstGeom prst="rect">
            <a:avLst/>
          </a:prstGeom>
        </p:spPr>
      </p:pic>
      <p:sp>
        <p:nvSpPr>
          <p:cNvPr id="5" name="TextBox 5"/>
          <p:cNvSpPr txBox="1"/>
          <p:nvPr/>
        </p:nvSpPr>
        <p:spPr>
          <a:xfrm>
            <a:off x="1028700" y="1019175"/>
            <a:ext cx="7016234"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Introduction</a:t>
            </a:r>
          </a:p>
        </p:txBody>
      </p:sp>
      <p:sp>
        <p:nvSpPr>
          <p:cNvPr id="6" name="TextBox 6"/>
          <p:cNvSpPr txBox="1"/>
          <p:nvPr/>
        </p:nvSpPr>
        <p:spPr>
          <a:xfrm>
            <a:off x="1028700" y="5572125"/>
            <a:ext cx="6890223" cy="1364615"/>
          </a:xfrm>
          <a:prstGeom prst="rect">
            <a:avLst/>
          </a:prstGeom>
        </p:spPr>
        <p:txBody>
          <a:bodyPr lIns="0" tIns="0" rIns="0" bIns="0" rtlCol="0" anchor="t">
            <a:spAutoFit/>
          </a:bodyPr>
          <a:lstStyle/>
          <a:p>
            <a:pPr marL="604519" lvl="1" indent="-302260">
              <a:lnSpc>
                <a:spcPts val="3639"/>
              </a:lnSpc>
              <a:buFont typeface="Arial"/>
              <a:buChar char="•"/>
            </a:pPr>
            <a:r>
              <a:rPr lang="en-US" sz="2799">
                <a:solidFill>
                  <a:srgbClr val="000000"/>
                </a:solidFill>
                <a:latin typeface="Nunito"/>
              </a:rPr>
              <a:t>Evolution of Image Processing</a:t>
            </a:r>
          </a:p>
          <a:p>
            <a:pPr marL="604519" lvl="1" indent="-302260">
              <a:lnSpc>
                <a:spcPts val="3639"/>
              </a:lnSpc>
              <a:buFont typeface="Arial"/>
              <a:buChar char="•"/>
            </a:pPr>
            <a:r>
              <a:rPr lang="en-US" sz="2799">
                <a:solidFill>
                  <a:srgbClr val="000000"/>
                </a:solidFill>
                <a:latin typeface="Nunito"/>
              </a:rPr>
              <a:t>Evolution of Language Modelling</a:t>
            </a:r>
          </a:p>
          <a:p>
            <a:pPr marL="604519" lvl="1" indent="-302260">
              <a:lnSpc>
                <a:spcPts val="3639"/>
              </a:lnSpc>
              <a:buFont typeface="Arial"/>
              <a:buChar char="•"/>
            </a:pPr>
            <a:r>
              <a:rPr lang="en-US" sz="2799">
                <a:solidFill>
                  <a:srgbClr val="000000"/>
                </a:solidFill>
                <a:latin typeface="Nunito"/>
              </a:rPr>
              <a:t>Evolution of Image Captioning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02182" y="1028700"/>
            <a:ext cx="11083636" cy="82296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88604" y="3178392"/>
            <a:ext cx="1871245" cy="1326883"/>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5220469" y="4233682"/>
            <a:ext cx="979148" cy="201949"/>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241187">
            <a:off x="12259173" y="5377242"/>
            <a:ext cx="1401160" cy="993550"/>
          </a:xfrm>
          <a:prstGeom prst="rect">
            <a:avLst/>
          </a:prstGeom>
        </p:spPr>
      </p:pic>
      <p:grpSp>
        <p:nvGrpSpPr>
          <p:cNvPr id="6" name="Group 6"/>
          <p:cNvGrpSpPr/>
          <p:nvPr/>
        </p:nvGrpSpPr>
        <p:grpSpPr>
          <a:xfrm>
            <a:off x="368503" y="1028700"/>
            <a:ext cx="9612897" cy="1830614"/>
            <a:chOff x="0" y="0"/>
            <a:chExt cx="12817196" cy="2440818"/>
          </a:xfrm>
        </p:grpSpPr>
        <p:sp>
          <p:nvSpPr>
            <p:cNvPr id="7" name="TextBox 7"/>
            <p:cNvSpPr txBox="1"/>
            <p:nvPr/>
          </p:nvSpPr>
          <p:spPr>
            <a:xfrm>
              <a:off x="0" y="1850057"/>
              <a:ext cx="12817196" cy="590762"/>
            </a:xfrm>
            <a:prstGeom prst="rect">
              <a:avLst/>
            </a:prstGeom>
          </p:spPr>
          <p:txBody>
            <a:bodyPr lIns="0" tIns="0" rIns="0" bIns="0" rtlCol="0" anchor="t">
              <a:spAutoFit/>
            </a:bodyPr>
            <a:lstStyle/>
            <a:p>
              <a:pPr algn="ctr">
                <a:lnSpc>
                  <a:spcPts val="3639"/>
                </a:lnSpc>
              </a:pPr>
              <a:endParaRPr/>
            </a:p>
          </p:txBody>
        </p:sp>
        <p:sp>
          <p:nvSpPr>
            <p:cNvPr id="8" name="TextBox 8"/>
            <p:cNvSpPr txBox="1"/>
            <p:nvPr/>
          </p:nvSpPr>
          <p:spPr>
            <a:xfrm>
              <a:off x="0" y="-9525"/>
              <a:ext cx="12817196" cy="1546225"/>
            </a:xfrm>
            <a:prstGeom prst="rect">
              <a:avLst/>
            </a:prstGeom>
          </p:spPr>
          <p:txBody>
            <a:bodyPr lIns="0" tIns="0" rIns="0" bIns="0" rtlCol="0" anchor="t">
              <a:spAutoFit/>
            </a:bodyPr>
            <a:lstStyle/>
            <a:p>
              <a:pPr algn="ctr">
                <a:lnSpc>
                  <a:spcPts val="9120"/>
                </a:lnSpc>
              </a:pPr>
              <a:r>
                <a:rPr lang="en-US" sz="7600">
                  <a:solidFill>
                    <a:srgbClr val="000000"/>
                  </a:solidFill>
                  <a:latin typeface="Kollektif"/>
                </a:rPr>
                <a:t>Aims &amp; Objectives</a:t>
              </a:r>
            </a:p>
          </p:txBody>
        </p:sp>
      </p:grpSp>
      <p:sp>
        <p:nvSpPr>
          <p:cNvPr id="9" name="TextBox 9"/>
          <p:cNvSpPr txBox="1"/>
          <p:nvPr/>
        </p:nvSpPr>
        <p:spPr>
          <a:xfrm>
            <a:off x="5203973" y="3891865"/>
            <a:ext cx="7880054"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a:rPr>
              <a:t>Understand an Image</a:t>
            </a:r>
          </a:p>
        </p:txBody>
      </p:sp>
      <p:sp>
        <p:nvSpPr>
          <p:cNvPr id="10" name="TextBox 10"/>
          <p:cNvSpPr txBox="1"/>
          <p:nvPr/>
        </p:nvSpPr>
        <p:spPr>
          <a:xfrm>
            <a:off x="5203973" y="5533975"/>
            <a:ext cx="7880054"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a:rPr>
              <a:t>Caption it in Telugu language</a:t>
            </a:r>
          </a:p>
        </p:txBody>
      </p:sp>
      <p:sp>
        <p:nvSpPr>
          <p:cNvPr id="11" name="TextBox 11"/>
          <p:cNvSpPr txBox="1"/>
          <p:nvPr/>
        </p:nvSpPr>
        <p:spPr>
          <a:xfrm>
            <a:off x="13459849" y="2821214"/>
            <a:ext cx="4264114" cy="850822"/>
          </a:xfrm>
          <a:prstGeom prst="rect">
            <a:avLst/>
          </a:prstGeom>
        </p:spPr>
        <p:txBody>
          <a:bodyPr lIns="0" tIns="0" rIns="0" bIns="0" rtlCol="0" anchor="t">
            <a:spAutoFit/>
          </a:bodyPr>
          <a:lstStyle/>
          <a:p>
            <a:pPr algn="ctr">
              <a:lnSpc>
                <a:spcPts val="3448"/>
              </a:lnSpc>
            </a:pPr>
            <a:r>
              <a:rPr lang="en-US" sz="2463">
                <a:solidFill>
                  <a:srgbClr val="000000"/>
                </a:solidFill>
                <a:latin typeface="Open Sans"/>
              </a:rPr>
              <a:t>Using CNNs to learn the image features</a:t>
            </a:r>
          </a:p>
        </p:txBody>
      </p:sp>
      <p:sp>
        <p:nvSpPr>
          <p:cNvPr id="12" name="TextBox 12"/>
          <p:cNvSpPr txBox="1"/>
          <p:nvPr/>
        </p:nvSpPr>
        <p:spPr>
          <a:xfrm>
            <a:off x="13132087" y="5050945"/>
            <a:ext cx="5155913" cy="1261491"/>
          </a:xfrm>
          <a:prstGeom prst="rect">
            <a:avLst/>
          </a:prstGeom>
        </p:spPr>
        <p:txBody>
          <a:bodyPr lIns="0" tIns="0" rIns="0" bIns="0" rtlCol="0" anchor="t">
            <a:spAutoFit/>
          </a:bodyPr>
          <a:lstStyle/>
          <a:p>
            <a:pPr algn="ctr">
              <a:lnSpc>
                <a:spcPts val="3444"/>
              </a:lnSpc>
            </a:pPr>
            <a:r>
              <a:rPr lang="en-US" sz="2460">
                <a:solidFill>
                  <a:srgbClr val="000000"/>
                </a:solidFill>
                <a:latin typeface="Open Sans"/>
              </a:rPr>
              <a:t>Using RNNs to decode the language and learn the text features</a:t>
            </a:r>
          </a:p>
        </p:txBody>
      </p:sp>
      <p:sp>
        <p:nvSpPr>
          <p:cNvPr id="15" name="Arrow: Down 14">
            <a:extLst>
              <a:ext uri="{FF2B5EF4-FFF2-40B4-BE49-F238E27FC236}">
                <a16:creationId xmlns:a16="http://schemas.microsoft.com/office/drawing/2014/main" id="{5ED59730-595A-5969-17BA-3C4A4E71D26E}"/>
              </a:ext>
            </a:extLst>
          </p:cNvPr>
          <p:cNvSpPr/>
          <p:nvPr/>
        </p:nvSpPr>
        <p:spPr>
          <a:xfrm>
            <a:off x="8839200" y="4686300"/>
            <a:ext cx="533400" cy="61341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9790924"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Literature Review</a:t>
            </a:r>
          </a:p>
        </p:txBody>
      </p:sp>
      <p:grpSp>
        <p:nvGrpSpPr>
          <p:cNvPr id="3" name="Group 3"/>
          <p:cNvGrpSpPr/>
          <p:nvPr/>
        </p:nvGrpSpPr>
        <p:grpSpPr>
          <a:xfrm>
            <a:off x="1028700" y="7017335"/>
            <a:ext cx="7298168" cy="2718177"/>
            <a:chOff x="0" y="0"/>
            <a:chExt cx="9730890" cy="3624236"/>
          </a:xfrm>
        </p:grpSpPr>
        <p:sp>
          <p:nvSpPr>
            <p:cNvPr id="4" name="TextBox 4"/>
            <p:cNvSpPr txBox="1"/>
            <p:nvPr/>
          </p:nvSpPr>
          <p:spPr>
            <a:xfrm>
              <a:off x="0" y="907494"/>
              <a:ext cx="9730890" cy="27167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000000"/>
                  </a:solidFill>
                  <a:latin typeface="Nunito"/>
                </a:rPr>
                <a:t>Show and tell: A neural image caption generator</a:t>
              </a:r>
            </a:p>
            <a:p>
              <a:pPr marL="539749" lvl="1" indent="-269875">
                <a:lnSpc>
                  <a:spcPts val="3249"/>
                </a:lnSpc>
                <a:buFont typeface="Arial"/>
                <a:buChar char="•"/>
              </a:pPr>
              <a:r>
                <a:rPr lang="en-US" sz="2499">
                  <a:solidFill>
                    <a:srgbClr val="000000"/>
                  </a:solidFill>
                  <a:latin typeface="Nunito"/>
                </a:rPr>
                <a:t>Improvements and challenges in the field of Image Encoding.</a:t>
              </a:r>
            </a:p>
            <a:p>
              <a:pPr marL="539749" lvl="1" indent="-269875">
                <a:lnSpc>
                  <a:spcPts val="3249"/>
                </a:lnSpc>
                <a:buFont typeface="Arial"/>
                <a:buChar char="•"/>
              </a:pPr>
              <a:r>
                <a:rPr lang="en-US" sz="2499">
                  <a:solidFill>
                    <a:srgbClr val="000000"/>
                  </a:solidFill>
                  <a:latin typeface="Nunito"/>
                </a:rPr>
                <a:t>Best Practices for the research</a:t>
              </a:r>
            </a:p>
          </p:txBody>
        </p:sp>
        <p:sp>
          <p:nvSpPr>
            <p:cNvPr id="5" name="TextBox 5"/>
            <p:cNvSpPr txBox="1"/>
            <p:nvPr/>
          </p:nvSpPr>
          <p:spPr>
            <a:xfrm>
              <a:off x="0" y="-9525"/>
              <a:ext cx="9730890" cy="657225"/>
            </a:xfrm>
            <a:prstGeom prst="rect">
              <a:avLst/>
            </a:prstGeom>
          </p:spPr>
          <p:txBody>
            <a:bodyPr lIns="0" tIns="0" rIns="0" bIns="0" rtlCol="0" anchor="t">
              <a:spAutoFit/>
            </a:bodyPr>
            <a:lstStyle/>
            <a:p>
              <a:pPr>
                <a:lnSpc>
                  <a:spcPts val="3840"/>
                </a:lnSpc>
              </a:pPr>
              <a:r>
                <a:rPr lang="en-US" sz="3200">
                  <a:solidFill>
                    <a:srgbClr val="000000"/>
                  </a:solidFill>
                  <a:latin typeface="Kollektif"/>
                </a:rPr>
                <a:t>Visual Encoding</a:t>
              </a:r>
            </a:p>
          </p:txBody>
        </p:sp>
      </p:grpSp>
      <p:grpSp>
        <p:nvGrpSpPr>
          <p:cNvPr id="6" name="Group 6"/>
          <p:cNvGrpSpPr/>
          <p:nvPr/>
        </p:nvGrpSpPr>
        <p:grpSpPr>
          <a:xfrm>
            <a:off x="9421597" y="7017335"/>
            <a:ext cx="7298168" cy="2308602"/>
            <a:chOff x="0" y="0"/>
            <a:chExt cx="9730890" cy="3078136"/>
          </a:xfrm>
        </p:grpSpPr>
        <p:sp>
          <p:nvSpPr>
            <p:cNvPr id="7" name="TextBox 7"/>
            <p:cNvSpPr txBox="1"/>
            <p:nvPr/>
          </p:nvSpPr>
          <p:spPr>
            <a:xfrm>
              <a:off x="0" y="907494"/>
              <a:ext cx="9730890" cy="21706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000000"/>
                  </a:solidFill>
                  <a:latin typeface="Nunito"/>
                </a:rPr>
                <a:t>Evolution of Recurrent Neural networks</a:t>
              </a:r>
            </a:p>
            <a:p>
              <a:pPr marL="539749" lvl="1" indent="-269875">
                <a:lnSpc>
                  <a:spcPts val="3249"/>
                </a:lnSpc>
                <a:buFont typeface="Arial"/>
                <a:buChar char="•"/>
              </a:pPr>
              <a:r>
                <a:rPr lang="en-US" sz="2499">
                  <a:solidFill>
                    <a:srgbClr val="000000"/>
                  </a:solidFill>
                  <a:latin typeface="Nunito"/>
                </a:rPr>
                <a:t>Usage of GRUs, LSTMs, Transformers</a:t>
              </a:r>
            </a:p>
            <a:p>
              <a:pPr marL="539749" lvl="1" indent="-269875">
                <a:lnSpc>
                  <a:spcPts val="3249"/>
                </a:lnSpc>
                <a:buFont typeface="Arial"/>
                <a:buChar char="•"/>
              </a:pPr>
              <a:r>
                <a:rPr lang="en-US" sz="2499">
                  <a:solidFill>
                    <a:srgbClr val="000000"/>
                  </a:solidFill>
                  <a:latin typeface="Nunito"/>
                </a:rPr>
                <a:t>Challenges and Achievements in the field of Natural Language Processing</a:t>
              </a:r>
            </a:p>
          </p:txBody>
        </p:sp>
        <p:sp>
          <p:nvSpPr>
            <p:cNvPr id="8" name="TextBox 8"/>
            <p:cNvSpPr txBox="1"/>
            <p:nvPr/>
          </p:nvSpPr>
          <p:spPr>
            <a:xfrm>
              <a:off x="0" y="-9525"/>
              <a:ext cx="9730890" cy="657225"/>
            </a:xfrm>
            <a:prstGeom prst="rect">
              <a:avLst/>
            </a:prstGeom>
          </p:spPr>
          <p:txBody>
            <a:bodyPr lIns="0" tIns="0" rIns="0" bIns="0" rtlCol="0" anchor="t">
              <a:spAutoFit/>
            </a:bodyPr>
            <a:lstStyle/>
            <a:p>
              <a:pPr>
                <a:lnSpc>
                  <a:spcPts val="3840"/>
                </a:lnSpc>
              </a:pPr>
              <a:r>
                <a:rPr lang="en-US" sz="3200">
                  <a:solidFill>
                    <a:srgbClr val="000000"/>
                  </a:solidFill>
                  <a:latin typeface="Kollektif"/>
                </a:rPr>
                <a:t>Language Modelling</a:t>
              </a:r>
            </a:p>
          </p:txBody>
        </p:sp>
      </p:grpSp>
      <p:grpSp>
        <p:nvGrpSpPr>
          <p:cNvPr id="9" name="Group 9"/>
          <p:cNvGrpSpPr/>
          <p:nvPr/>
        </p:nvGrpSpPr>
        <p:grpSpPr>
          <a:xfrm>
            <a:off x="1028700" y="3157341"/>
            <a:ext cx="7298168" cy="3306242"/>
            <a:chOff x="0" y="0"/>
            <a:chExt cx="9730890" cy="4408323"/>
          </a:xfrm>
        </p:grpSpPr>
        <p:pic>
          <p:nvPicPr>
            <p:cNvPr id="10" name="Picture 10"/>
            <p:cNvPicPr>
              <a:picLocks noChangeAspect="1"/>
            </p:cNvPicPr>
            <p:nvPr/>
          </p:nvPicPr>
          <p:blipFill>
            <a:blip r:embed="rId2"/>
            <a:srcRect t="16023" b="16023"/>
            <a:stretch>
              <a:fillRect/>
            </a:stretch>
          </p:blipFill>
          <p:spPr>
            <a:xfrm>
              <a:off x="0" y="0"/>
              <a:ext cx="9730890" cy="4408323"/>
            </a:xfrm>
            <a:prstGeom prst="rect">
              <a:avLst/>
            </a:prstGeom>
          </p:spPr>
        </p:pic>
      </p:grpSp>
      <p:grpSp>
        <p:nvGrpSpPr>
          <p:cNvPr id="11" name="Group 11"/>
          <p:cNvGrpSpPr/>
          <p:nvPr/>
        </p:nvGrpSpPr>
        <p:grpSpPr>
          <a:xfrm>
            <a:off x="9421597" y="3157341"/>
            <a:ext cx="7298168" cy="3306242"/>
            <a:chOff x="0" y="0"/>
            <a:chExt cx="9730890" cy="4408323"/>
          </a:xfrm>
        </p:grpSpPr>
        <p:pic>
          <p:nvPicPr>
            <p:cNvPr id="12" name="Picture 12"/>
            <p:cNvPicPr>
              <a:picLocks noChangeAspect="1"/>
            </p:cNvPicPr>
            <p:nvPr/>
          </p:nvPicPr>
          <p:blipFill>
            <a:blip r:embed="rId3"/>
            <a:srcRect t="22029" b="9974"/>
            <a:stretch>
              <a:fillRect/>
            </a:stretch>
          </p:blipFill>
          <p:spPr>
            <a:xfrm>
              <a:off x="0" y="0"/>
              <a:ext cx="9730890" cy="4408323"/>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graphicFrame>
        <p:nvGraphicFramePr>
          <p:cNvPr id="3" name="Table 3"/>
          <p:cNvGraphicFramePr>
            <a:graphicFrameLocks noGrp="1"/>
          </p:cNvGraphicFramePr>
          <p:nvPr>
            <p:extLst>
              <p:ext uri="{D42A27DB-BD31-4B8C-83A1-F6EECF244321}">
                <p14:modId xmlns:p14="http://schemas.microsoft.com/office/powerpoint/2010/main" val="634657002"/>
              </p:ext>
            </p:extLst>
          </p:nvPr>
        </p:nvGraphicFramePr>
        <p:xfrm>
          <a:off x="1028700" y="4041913"/>
          <a:ext cx="15533992" cy="5554081"/>
        </p:xfrm>
        <a:graphic>
          <a:graphicData uri="http://schemas.openxmlformats.org/drawingml/2006/table">
            <a:tbl>
              <a:tblPr/>
              <a:tblGrid>
                <a:gridCol w="7766996">
                  <a:extLst>
                    <a:ext uri="{9D8B030D-6E8A-4147-A177-3AD203B41FA5}">
                      <a16:colId xmlns:a16="http://schemas.microsoft.com/office/drawing/2014/main" val="20000"/>
                    </a:ext>
                  </a:extLst>
                </a:gridCol>
                <a:gridCol w="7766996">
                  <a:extLst>
                    <a:ext uri="{9D8B030D-6E8A-4147-A177-3AD203B41FA5}">
                      <a16:colId xmlns:a16="http://schemas.microsoft.com/office/drawing/2014/main" val="20001"/>
                    </a:ext>
                  </a:extLst>
                </a:gridCol>
              </a:tblGrid>
              <a:tr h="1399666">
                <a:tc>
                  <a:txBody>
                    <a:bodyPr/>
                    <a:lstStyle/>
                    <a:p>
                      <a:pPr algn="l">
                        <a:defRPr/>
                      </a:pPr>
                      <a:r>
                        <a:rPr lang="en-US" sz="4400" dirty="0">
                          <a:solidFill>
                            <a:srgbClr val="000000"/>
                          </a:solidFill>
                          <a:latin typeface="Kollektif Bold"/>
                        </a:rPr>
                        <a:t>Encoding techniques</a:t>
                      </a:r>
                      <a:endParaRPr lang="en-US" sz="44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4400" dirty="0">
                          <a:solidFill>
                            <a:srgbClr val="000000"/>
                          </a:solidFill>
                          <a:latin typeface="Kollektif Bold"/>
                        </a:rPr>
                        <a:t>Challenges and Improvements</a:t>
                      </a:r>
                      <a:endParaRPr lang="en-US" sz="44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21521">
                <a:tc>
                  <a:txBody>
                    <a:bodyPr/>
                    <a:lstStyle/>
                    <a:p>
                      <a:pPr marL="285750" indent="-285750" algn="l">
                        <a:buFont typeface="Arial" panose="020B0604020202020204" pitchFamily="34" charset="0"/>
                        <a:buChar char="•"/>
                        <a:defRPr/>
                      </a:pPr>
                      <a:r>
                        <a:rPr lang="en-US" sz="2800" dirty="0"/>
                        <a:t>Non-attentive using CNNs</a:t>
                      </a:r>
                    </a:p>
                    <a:p>
                      <a:pPr marL="285750" indent="-285750">
                        <a:buFont typeface="Arial" panose="020B0604020202020204" pitchFamily="34" charset="0"/>
                        <a:buChar char="•"/>
                      </a:pPr>
                      <a:r>
                        <a:rPr lang="en-US" sz="2800" dirty="0"/>
                        <a:t>Methods of incremental attentiveness using Grids</a:t>
                      </a:r>
                    </a:p>
                    <a:p>
                      <a:pPr marL="285750" indent="-285750">
                        <a:buFont typeface="Arial" panose="020B0604020202020204" pitchFamily="34" charset="0"/>
                        <a:buChar char="•"/>
                      </a:pPr>
                      <a:r>
                        <a:rPr lang="en-US" sz="2800" dirty="0"/>
                        <a:t>Visual connections between visual areas are used in approaches based on graphs.</a:t>
                      </a:r>
                    </a:p>
                    <a:p>
                      <a:pPr marL="285750" indent="-285750">
                        <a:buFont typeface="Arial" panose="020B0604020202020204" pitchFamily="34" charset="0"/>
                        <a:buChar char="•"/>
                      </a:pPr>
                      <a:r>
                        <a:rPr lang="en-US" sz="2800" dirty="0">
                          <a:solidFill>
                            <a:srgbClr val="000000"/>
                          </a:solidFill>
                          <a:latin typeface="Arimo"/>
                        </a:rPr>
                        <a:t>Approaches based on self-attention that use methods based on area, image-to-text, patch/grid which results in paradigms based on engine.</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85750" indent="-285750" algn="l">
                        <a:buFont typeface="Arial" panose="020B0604020202020204" pitchFamily="34" charset="0"/>
                        <a:buChar char="•"/>
                        <a:defRPr/>
                      </a:pPr>
                      <a:r>
                        <a:rPr lang="en-US" sz="2800" dirty="0"/>
                        <a:t>Without the usage of Attention, we can reduce time complexity.</a:t>
                      </a:r>
                    </a:p>
                    <a:p>
                      <a:pPr marL="285750" indent="-285750">
                        <a:buFont typeface="Arial" panose="020B0604020202020204" pitchFamily="34" charset="0"/>
                        <a:buChar char="•"/>
                      </a:pPr>
                      <a:r>
                        <a:rPr lang="en-US" sz="2800" dirty="0"/>
                        <a:t>Incremental Attentiveness can be a bane.</a:t>
                      </a:r>
                    </a:p>
                    <a:p>
                      <a:pPr marL="285750" indent="-285750">
                        <a:buFont typeface="Arial" panose="020B0604020202020204" pitchFamily="34" charset="0"/>
                        <a:buChar char="•"/>
                      </a:pPr>
                      <a:r>
                        <a:rPr lang="en-US" sz="2800" dirty="0"/>
                        <a:t>Graphs can lead to unnecessary information gain.</a:t>
                      </a:r>
                    </a:p>
                    <a:p>
                      <a:pPr marL="285750" indent="-285750">
                        <a:buFont typeface="Arial" panose="020B0604020202020204" pitchFamily="34" charset="0"/>
                        <a:buChar char="•"/>
                      </a:pPr>
                      <a:r>
                        <a:rPr lang="en-US" sz="2800" dirty="0">
                          <a:solidFill>
                            <a:srgbClr val="000000"/>
                          </a:solidFill>
                          <a:latin typeface="Nunito"/>
                        </a:rPr>
                        <a:t>Self-Attention is the key</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1028700" y="1019175"/>
            <a:ext cx="9286822"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Literature Review</a:t>
            </a:r>
          </a:p>
        </p:txBody>
      </p:sp>
      <p:sp>
        <p:nvSpPr>
          <p:cNvPr id="5" name="TextBox 5"/>
          <p:cNvSpPr txBox="1"/>
          <p:nvPr/>
        </p:nvSpPr>
        <p:spPr>
          <a:xfrm>
            <a:off x="1028700" y="2189897"/>
            <a:ext cx="4811018"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Visual Encoding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graphicFrame>
        <p:nvGraphicFramePr>
          <p:cNvPr id="3" name="Table 3"/>
          <p:cNvGraphicFramePr>
            <a:graphicFrameLocks noGrp="1"/>
          </p:cNvGraphicFramePr>
          <p:nvPr>
            <p:extLst>
              <p:ext uri="{D42A27DB-BD31-4B8C-83A1-F6EECF244321}">
                <p14:modId xmlns:p14="http://schemas.microsoft.com/office/powerpoint/2010/main" val="4244793844"/>
              </p:ext>
            </p:extLst>
          </p:nvPr>
        </p:nvGraphicFramePr>
        <p:xfrm>
          <a:off x="1028700" y="4041912"/>
          <a:ext cx="15811500" cy="5199625"/>
        </p:xfrm>
        <a:graphic>
          <a:graphicData uri="http://schemas.openxmlformats.org/drawingml/2006/table">
            <a:tbl>
              <a:tblPr/>
              <a:tblGrid>
                <a:gridCol w="7905750">
                  <a:extLst>
                    <a:ext uri="{9D8B030D-6E8A-4147-A177-3AD203B41FA5}">
                      <a16:colId xmlns:a16="http://schemas.microsoft.com/office/drawing/2014/main" val="20000"/>
                    </a:ext>
                  </a:extLst>
                </a:gridCol>
                <a:gridCol w="7905750">
                  <a:extLst>
                    <a:ext uri="{9D8B030D-6E8A-4147-A177-3AD203B41FA5}">
                      <a16:colId xmlns:a16="http://schemas.microsoft.com/office/drawing/2014/main" val="20001"/>
                    </a:ext>
                  </a:extLst>
                </a:gridCol>
              </a:tblGrid>
              <a:tr h="965563">
                <a:tc>
                  <a:txBody>
                    <a:bodyPr/>
                    <a:lstStyle/>
                    <a:p>
                      <a:pPr algn="l">
                        <a:defRPr/>
                      </a:pPr>
                      <a:r>
                        <a:rPr lang="en-US" sz="4400" dirty="0">
                          <a:solidFill>
                            <a:srgbClr val="000000"/>
                          </a:solidFill>
                          <a:latin typeface="Kollektif Bold"/>
                        </a:rPr>
                        <a:t>Decoding techniques</a:t>
                      </a:r>
                      <a:endParaRPr lang="en-US" sz="44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4400" dirty="0">
                          <a:solidFill>
                            <a:srgbClr val="000000"/>
                          </a:solidFill>
                          <a:latin typeface="Kollektif Bold"/>
                        </a:rPr>
                        <a:t>Challenges &amp; Improvements</a:t>
                      </a:r>
                      <a:endParaRPr lang="en-US" sz="44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34062">
                <a:tc>
                  <a:txBody>
                    <a:bodyPr/>
                    <a:lstStyle/>
                    <a:p>
                      <a:pPr marL="571500" indent="-571500" algn="ctr">
                        <a:buFont typeface="Arial" panose="020B0604020202020204" pitchFamily="34" charset="0"/>
                        <a:buChar char="•"/>
                        <a:defRPr/>
                      </a:pPr>
                      <a:endParaRPr lang="en-US" sz="3600" dirty="0"/>
                    </a:p>
                    <a:p>
                      <a:pPr marL="571500" indent="-571500" algn="ctr">
                        <a:buFont typeface="Arial" panose="020B0604020202020204" pitchFamily="34" charset="0"/>
                        <a:buChar char="•"/>
                        <a:defRPr/>
                      </a:pPr>
                      <a:endParaRPr lang="en-US" sz="3600" dirty="0"/>
                    </a:p>
                    <a:p>
                      <a:pPr marL="571500" indent="-571500" algn="ctr">
                        <a:buFont typeface="Arial" panose="020B0604020202020204" pitchFamily="34" charset="0"/>
                        <a:buChar char="•"/>
                        <a:defRPr/>
                      </a:pPr>
                      <a:r>
                        <a:rPr lang="en-US" sz="3600" dirty="0"/>
                        <a:t>LSTMs over GRUs</a:t>
                      </a:r>
                    </a:p>
                    <a:p>
                      <a:pPr marL="571500" indent="-571500" algn="ctr">
                        <a:buFont typeface="Arial" panose="020B0604020202020204" pitchFamily="34" charset="0"/>
                        <a:buChar char="•"/>
                      </a:pPr>
                      <a:r>
                        <a:rPr lang="en-US" sz="3600" dirty="0"/>
                        <a:t>Single/Double-Layered LSTMs</a:t>
                      </a:r>
                    </a:p>
                    <a:p>
                      <a:pPr marL="571500" indent="-571500" algn="ctr">
                        <a:buFont typeface="Arial" panose="020B0604020202020204" pitchFamily="34" charset="0"/>
                        <a:buChar char="•"/>
                      </a:pPr>
                      <a:r>
                        <a:rPr lang="en-US" sz="3600" dirty="0">
                          <a:solidFill>
                            <a:srgbClr val="000000"/>
                          </a:solidFill>
                          <a:latin typeface="Nunito"/>
                        </a:rPr>
                        <a:t>Transformer models</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85750" indent="-285750" algn="ctr">
                        <a:buFont typeface="Arial" panose="020B0604020202020204" pitchFamily="34" charset="0"/>
                        <a:buChar char="•"/>
                        <a:defRPr/>
                      </a:pPr>
                      <a:endParaRPr lang="en-US" sz="3600" dirty="0"/>
                    </a:p>
                    <a:p>
                      <a:pPr marL="285750" indent="-285750" algn="ctr">
                        <a:buFont typeface="Arial" panose="020B0604020202020204" pitchFamily="34" charset="0"/>
                        <a:buChar char="•"/>
                        <a:defRPr/>
                      </a:pPr>
                      <a:endParaRPr lang="en-US" sz="3600" dirty="0"/>
                    </a:p>
                    <a:p>
                      <a:pPr marL="285750" indent="-285750" algn="ctr">
                        <a:buFont typeface="Arial" panose="020B0604020202020204" pitchFamily="34" charset="0"/>
                        <a:buChar char="•"/>
                        <a:defRPr/>
                      </a:pPr>
                      <a:r>
                        <a:rPr lang="en-US" sz="3600" dirty="0"/>
                        <a:t>GRUs memory &lt;&lt; LSTMs memory</a:t>
                      </a:r>
                    </a:p>
                    <a:p>
                      <a:pPr marL="285750" indent="-285750" algn="ctr">
                        <a:buFont typeface="Arial" panose="020B0604020202020204" pitchFamily="34" charset="0"/>
                        <a:buChar char="•"/>
                      </a:pPr>
                      <a:r>
                        <a:rPr lang="en-US" sz="3600" dirty="0"/>
                        <a:t>Double-layered is efficient but slower.</a:t>
                      </a:r>
                    </a:p>
                    <a:p>
                      <a:pPr marL="285750" indent="-285750" algn="ctr">
                        <a:buFont typeface="Arial" panose="020B0604020202020204" pitchFamily="34" charset="0"/>
                        <a:buChar char="•"/>
                      </a:pPr>
                      <a:r>
                        <a:rPr lang="en-US" sz="3600" dirty="0">
                          <a:solidFill>
                            <a:srgbClr val="000000"/>
                          </a:solidFill>
                          <a:latin typeface="Nunito"/>
                        </a:rPr>
                        <a:t>BERT/</a:t>
                      </a:r>
                      <a:r>
                        <a:rPr lang="en-US" sz="3600" dirty="0" err="1">
                          <a:solidFill>
                            <a:srgbClr val="000000"/>
                          </a:solidFill>
                          <a:latin typeface="Nunito"/>
                        </a:rPr>
                        <a:t>Infersent</a:t>
                      </a:r>
                      <a:r>
                        <a:rPr lang="en-US" sz="3600" dirty="0">
                          <a:solidFill>
                            <a:srgbClr val="000000"/>
                          </a:solidFill>
                          <a:latin typeface="Nunito"/>
                        </a:rPr>
                        <a:t> models &gt;&gt; LSTMs</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1028700" y="1019175"/>
            <a:ext cx="9286822"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Literature Review</a:t>
            </a:r>
          </a:p>
        </p:txBody>
      </p:sp>
      <p:sp>
        <p:nvSpPr>
          <p:cNvPr id="5" name="TextBox 5"/>
          <p:cNvSpPr txBox="1"/>
          <p:nvPr/>
        </p:nvSpPr>
        <p:spPr>
          <a:xfrm>
            <a:off x="1028700" y="2141297"/>
            <a:ext cx="6191994"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Language Modelling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395329">
            <a:off x="10992970" y="-2556926"/>
            <a:ext cx="12214504" cy="17418188"/>
          </a:xfrm>
          <a:prstGeom prst="rect">
            <a:avLst/>
          </a:prstGeom>
        </p:spPr>
      </p:pic>
      <p:pic>
        <p:nvPicPr>
          <p:cNvPr id="3" name="Picture 3"/>
          <p:cNvPicPr>
            <a:picLocks noChangeAspect="1"/>
          </p:cNvPicPr>
          <p:nvPr/>
        </p:nvPicPr>
        <p:blipFill>
          <a:blip r:embed="rId3"/>
          <a:srcRect/>
          <a:stretch>
            <a:fillRect/>
          </a:stretch>
        </p:blipFill>
        <p:spPr>
          <a:xfrm>
            <a:off x="-6544732" y="-2751224"/>
            <a:ext cx="13831261" cy="8229600"/>
          </a:xfrm>
          <a:prstGeom prst="rect">
            <a:avLst/>
          </a:prstGeom>
        </p:spPr>
      </p:pic>
      <p:sp>
        <p:nvSpPr>
          <p:cNvPr id="4" name="TextBox 4"/>
          <p:cNvSpPr txBox="1"/>
          <p:nvPr/>
        </p:nvSpPr>
        <p:spPr>
          <a:xfrm>
            <a:off x="1028700" y="1019175"/>
            <a:ext cx="10499277"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Problem Statement</a:t>
            </a:r>
          </a:p>
        </p:txBody>
      </p:sp>
      <p:sp>
        <p:nvSpPr>
          <p:cNvPr id="5" name="TextBox 5"/>
          <p:cNvSpPr txBox="1"/>
          <p:nvPr/>
        </p:nvSpPr>
        <p:spPr>
          <a:xfrm>
            <a:off x="3641463" y="4095981"/>
            <a:ext cx="11005074" cy="2736215"/>
          </a:xfrm>
          <a:prstGeom prst="rect">
            <a:avLst/>
          </a:prstGeom>
        </p:spPr>
        <p:txBody>
          <a:bodyPr lIns="0" tIns="0" rIns="0" bIns="0" rtlCol="0" anchor="t">
            <a:spAutoFit/>
          </a:bodyPr>
          <a:lstStyle/>
          <a:p>
            <a:pPr algn="ctr">
              <a:lnSpc>
                <a:spcPts val="3639"/>
              </a:lnSpc>
            </a:pPr>
            <a:r>
              <a:rPr lang="en-US" sz="2799">
                <a:solidFill>
                  <a:srgbClr val="000000"/>
                </a:solidFill>
                <a:latin typeface="Nunito"/>
              </a:rPr>
              <a:t>This research primarily focuses on comparative study of various image captioning techniques in Telugu language. We will understand various visual encoding and language modelling techniques that can be applied to this research. </a:t>
            </a:r>
            <a:r>
              <a:rPr lang="en-US" sz="2799">
                <a:solidFill>
                  <a:srgbClr val="000000"/>
                </a:solidFill>
                <a:latin typeface="Arimo"/>
              </a:rPr>
              <a:t>Finally, we will evaluate the model based on various evaluation techniques such as BLEU scores and attain an efficient model for image captioning in Telugu language.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graphicFrame>
        <p:nvGraphicFramePr>
          <p:cNvPr id="3" name="Table 3"/>
          <p:cNvGraphicFramePr>
            <a:graphicFrameLocks noGrp="1"/>
          </p:cNvGraphicFramePr>
          <p:nvPr>
            <p:extLst>
              <p:ext uri="{D42A27DB-BD31-4B8C-83A1-F6EECF244321}">
                <p14:modId xmlns:p14="http://schemas.microsoft.com/office/powerpoint/2010/main" val="468118692"/>
              </p:ext>
            </p:extLst>
          </p:nvPr>
        </p:nvGraphicFramePr>
        <p:xfrm>
          <a:off x="1028700" y="3331031"/>
          <a:ext cx="16230600" cy="5908220"/>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22472">
                <a:tc>
                  <a:txBody>
                    <a:bodyPr/>
                    <a:lstStyle/>
                    <a:p>
                      <a:pPr algn="l">
                        <a:defRPr/>
                      </a:pPr>
                      <a:r>
                        <a:rPr lang="en-US" sz="4400" dirty="0">
                          <a:solidFill>
                            <a:srgbClr val="000000"/>
                          </a:solidFill>
                          <a:latin typeface="Kollektif Bold"/>
                        </a:rPr>
                        <a:t>Dataset</a:t>
                      </a:r>
                      <a:endParaRPr lang="en-US" sz="44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4400" dirty="0">
                          <a:solidFill>
                            <a:srgbClr val="000000"/>
                          </a:solidFill>
                          <a:latin typeface="Kollektif Bold"/>
                        </a:rPr>
                        <a:t>Encoding</a:t>
                      </a:r>
                      <a:endParaRPr lang="en-US" sz="44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4400" dirty="0">
                          <a:solidFill>
                            <a:srgbClr val="000000"/>
                          </a:solidFill>
                          <a:latin typeface="Kollektif Bold"/>
                        </a:rPr>
                        <a:t>Decoding</a:t>
                      </a:r>
                      <a:endParaRPr lang="en-US" sz="44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85748">
                <a:tc>
                  <a:txBody>
                    <a:bodyPr/>
                    <a:lstStyle/>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r>
                        <a:rPr lang="en-US" sz="3600" dirty="0">
                          <a:solidFill>
                            <a:srgbClr val="000000"/>
                          </a:solidFill>
                          <a:latin typeface="Nunito"/>
                        </a:rPr>
                        <a:t>Flickr8k with Telugu Annotations</a:t>
                      </a:r>
                      <a:endParaRPr lang="en-US" sz="36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lang="en-US" dirty="0">
                        <a:solidFill>
                          <a:srgbClr val="000000"/>
                        </a:solidFill>
                        <a:latin typeface="Nunito"/>
                      </a:endParaRPr>
                    </a:p>
                    <a:p>
                      <a:pPr algn="l">
                        <a:defRPr/>
                      </a:pPr>
                      <a:endParaRPr lang="en-US" dirty="0">
                        <a:solidFill>
                          <a:srgbClr val="000000"/>
                        </a:solidFill>
                        <a:latin typeface="Nunito"/>
                      </a:endParaRPr>
                    </a:p>
                    <a:p>
                      <a:pPr algn="l">
                        <a:defRPr/>
                      </a:pPr>
                      <a:endParaRPr lang="en-US" dirty="0">
                        <a:solidFill>
                          <a:srgbClr val="000000"/>
                        </a:solidFill>
                        <a:latin typeface="Nunito"/>
                      </a:endParaRPr>
                    </a:p>
                    <a:p>
                      <a:pPr algn="l">
                        <a:defRPr/>
                      </a:pPr>
                      <a:endParaRPr lang="en-US" dirty="0">
                        <a:solidFill>
                          <a:srgbClr val="000000"/>
                        </a:solidFill>
                        <a:latin typeface="Nunito"/>
                      </a:endParaRPr>
                    </a:p>
                    <a:p>
                      <a:pPr algn="l">
                        <a:defRPr/>
                      </a:pPr>
                      <a:endParaRPr lang="en-US" dirty="0">
                        <a:solidFill>
                          <a:srgbClr val="000000"/>
                        </a:solidFill>
                        <a:latin typeface="Nunito"/>
                      </a:endParaRPr>
                    </a:p>
                    <a:p>
                      <a:pPr algn="l">
                        <a:defRPr/>
                      </a:pPr>
                      <a:endParaRPr lang="en-US" dirty="0">
                        <a:solidFill>
                          <a:srgbClr val="000000"/>
                        </a:solidFill>
                        <a:latin typeface="Nunito"/>
                      </a:endParaRPr>
                    </a:p>
                    <a:p>
                      <a:pPr algn="l">
                        <a:defRPr/>
                      </a:pPr>
                      <a:endParaRPr lang="en-US" dirty="0">
                        <a:solidFill>
                          <a:srgbClr val="000000"/>
                        </a:solidFill>
                        <a:latin typeface="Nunito"/>
                      </a:endParaRPr>
                    </a:p>
                    <a:p>
                      <a:pPr algn="ctr">
                        <a:defRPr/>
                      </a:pPr>
                      <a:r>
                        <a:rPr lang="en-US" sz="3600" dirty="0">
                          <a:solidFill>
                            <a:srgbClr val="000000"/>
                          </a:solidFill>
                          <a:latin typeface="Nunito"/>
                        </a:rPr>
                        <a:t>Using pre-trained InceptionV3 CNN architecture</a:t>
                      </a:r>
                      <a:endParaRPr lang="en-US" sz="36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endParaRPr lang="en-US" dirty="0">
                        <a:solidFill>
                          <a:srgbClr val="000000"/>
                        </a:solidFill>
                        <a:latin typeface="Nunito"/>
                      </a:endParaRPr>
                    </a:p>
                    <a:p>
                      <a:pPr algn="ctr">
                        <a:defRPr/>
                      </a:pPr>
                      <a:r>
                        <a:rPr lang="en-US" sz="3600" dirty="0">
                          <a:solidFill>
                            <a:srgbClr val="000000"/>
                          </a:solidFill>
                          <a:latin typeface="Nunito"/>
                        </a:rPr>
                        <a:t>Using Bi-LSTM neural network</a:t>
                      </a:r>
                      <a:endParaRPr lang="en-US" sz="36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1028700" y="1019175"/>
            <a:ext cx="8637748" cy="1381125"/>
          </a:xfrm>
          <a:prstGeom prst="rect">
            <a:avLst/>
          </a:prstGeom>
        </p:spPr>
        <p:txBody>
          <a:bodyPr lIns="0" tIns="0" rIns="0" bIns="0" rtlCol="0" anchor="t">
            <a:spAutoFit/>
          </a:bodyPr>
          <a:lstStyle/>
          <a:p>
            <a:pPr>
              <a:lnSpc>
                <a:spcPts val="10800"/>
              </a:lnSpc>
            </a:pPr>
            <a:r>
              <a:rPr lang="en-US" sz="9000">
                <a:solidFill>
                  <a:srgbClr val="000000"/>
                </a:solidFill>
                <a:latin typeface="Kollektif"/>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712</Words>
  <Application>Microsoft Office PowerPoint</Application>
  <PresentationFormat>Custom</PresentationFormat>
  <Paragraphs>134</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Nunito Bold</vt:lpstr>
      <vt:lpstr>Arimo</vt:lpstr>
      <vt:lpstr>Calibri</vt:lpstr>
      <vt:lpstr>Kollektif</vt:lpstr>
      <vt:lpstr>Open Sans</vt:lpstr>
      <vt:lpstr>Open Sans Light</vt:lpstr>
      <vt:lpstr>Kollektif Bold</vt:lpstr>
      <vt:lpstr>Arial</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&amp; DESCRIBE</dc:title>
  <cp:lastModifiedBy>Krishna Kompalli</cp:lastModifiedBy>
  <cp:revision>4</cp:revision>
  <dcterms:created xsi:type="dcterms:W3CDTF">2006-08-16T00:00:00Z</dcterms:created>
  <dcterms:modified xsi:type="dcterms:W3CDTF">2022-06-14T15:36:10Z</dcterms:modified>
  <dc:identifier>DAFDll_w6_I</dc:identifier>
</cp:coreProperties>
</file>